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8" r:id="rId5"/>
    <p:sldId id="304" r:id="rId6"/>
    <p:sldId id="283" r:id="rId7"/>
    <p:sldId id="290" r:id="rId8"/>
    <p:sldId id="289" r:id="rId9"/>
    <p:sldId id="292" r:id="rId10"/>
    <p:sldId id="303" r:id="rId11"/>
    <p:sldId id="294" r:id="rId12"/>
    <p:sldId id="295" r:id="rId13"/>
    <p:sldId id="296" r:id="rId14"/>
    <p:sldId id="297" r:id="rId15"/>
    <p:sldId id="300" r:id="rId16"/>
    <p:sldId id="302" r:id="rId1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72F"/>
    <a:srgbClr val="CFD7DB"/>
    <a:srgbClr val="1C4359"/>
    <a:srgbClr val="7A8FAA"/>
    <a:srgbClr val="00849E"/>
    <a:srgbClr val="8D98A7"/>
    <a:srgbClr val="849CB0"/>
    <a:srgbClr val="FF7D00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6710" autoAdjust="0"/>
  </p:normalViewPr>
  <p:slideViewPr>
    <p:cSldViewPr snapToGrid="0">
      <p:cViewPr varScale="1">
        <p:scale>
          <a:sx n="65" d="100"/>
          <a:sy n="65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1CA4-B4B9-49D7-A175-DE95FD75679A}" type="datetimeFigureOut">
              <a:rPr lang="nb-NO" smtClean="0"/>
              <a:t>05.05.2021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42A91-AA8F-4401-9153-EC821796BE4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42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jektkanvas for no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18659BB-D0D4-4152-BC20-4EA095360186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8C02E7D-F392-40C1-9B89-E0D52F9AA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6163" y="1727244"/>
            <a:ext cx="5854609" cy="4639797"/>
          </a:xfrm>
          <a:prstGeom prst="rect">
            <a:avLst/>
          </a:prstGeom>
        </p:spPr>
      </p:pic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028" y="382776"/>
            <a:ext cx="5727211" cy="11908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Idé; fyll inn her: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BEFAE6B-5F5F-478B-90AA-7DDC6E48D634}"/>
              </a:ext>
            </a:extLst>
          </p:cNvPr>
          <p:cNvCxnSpPr>
            <a:cxnSpLocks/>
          </p:cNvCxnSpPr>
          <p:nvPr userDrawn="1"/>
        </p:nvCxnSpPr>
        <p:spPr>
          <a:xfrm>
            <a:off x="489276" y="3926606"/>
            <a:ext cx="257014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1928F149-E3A2-4A9C-829B-C53F9E5C0086}"/>
              </a:ext>
            </a:extLst>
          </p:cNvPr>
          <p:cNvCxnSpPr>
            <a:cxnSpLocks/>
          </p:cNvCxnSpPr>
          <p:nvPr userDrawn="1"/>
        </p:nvCxnSpPr>
        <p:spPr>
          <a:xfrm>
            <a:off x="8980772" y="3926606"/>
            <a:ext cx="267948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16">
            <a:extLst>
              <a:ext uri="{FF2B5EF4-FFF2-40B4-BE49-F238E27FC236}">
                <a16:creationId xmlns:a16="http://schemas.microsoft.com/office/drawing/2014/main" id="{9514AA64-1375-4413-8396-4A18069ED3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0259" y="3997669"/>
            <a:ext cx="2520000" cy="2736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Forskningsaktiviteter; fyll inn her:</a:t>
            </a:r>
          </a:p>
        </p:txBody>
      </p:sp>
      <p:sp>
        <p:nvSpPr>
          <p:cNvPr id="16" name="Plassholder for tekst 16">
            <a:extLst>
              <a:ext uri="{FF2B5EF4-FFF2-40B4-BE49-F238E27FC236}">
                <a16:creationId xmlns:a16="http://schemas.microsoft.com/office/drawing/2014/main" id="{17066E42-4CE0-40D9-97EF-9B7052508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0259" y="1084347"/>
            <a:ext cx="2520000" cy="2736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Behov for forskning; fyll inn her: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272109B8-5E7B-4758-AE97-732B54DFB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276" y="1084346"/>
            <a:ext cx="2519734" cy="2736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Nytte for samfunn; fyll inn her:</a:t>
            </a:r>
          </a:p>
        </p:txBody>
      </p:sp>
      <p:sp>
        <p:nvSpPr>
          <p:cNvPr id="18" name="Plassholder for tekst 16">
            <a:extLst>
              <a:ext uri="{FF2B5EF4-FFF2-40B4-BE49-F238E27FC236}">
                <a16:creationId xmlns:a16="http://schemas.microsoft.com/office/drawing/2014/main" id="{CA6A471F-16BA-4C6F-9146-16BE51C45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9277" y="4004582"/>
            <a:ext cx="2519734" cy="2736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Nytte for bedrift; fyll inn her: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C9F8C32-455B-4E48-B7BB-7D636BAB89DD}"/>
              </a:ext>
            </a:extLst>
          </p:cNvPr>
          <p:cNvSpPr/>
          <p:nvPr userDrawn="1"/>
        </p:nvSpPr>
        <p:spPr>
          <a:xfrm rot="16200000">
            <a:off x="-3285372" y="3285372"/>
            <a:ext cx="6858000" cy="287256"/>
          </a:xfrm>
          <a:prstGeom prst="rect">
            <a:avLst/>
          </a:prstGeom>
          <a:solidFill>
            <a:srgbClr val="FF9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KOMMERSIELLE KOMPONENTER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3850936-4536-4396-9CEE-33FDC658237B}"/>
              </a:ext>
            </a:extLst>
          </p:cNvPr>
          <p:cNvSpPr/>
          <p:nvPr userDrawn="1"/>
        </p:nvSpPr>
        <p:spPr>
          <a:xfrm rot="5400000">
            <a:off x="8601844" y="3285371"/>
            <a:ext cx="6893054" cy="287258"/>
          </a:xfrm>
          <a:prstGeom prst="rect">
            <a:avLst/>
          </a:prstGeom>
          <a:solidFill>
            <a:srgbClr val="00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FORSKNINGSKOMPONENTER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26774D1-0D19-4032-8D07-FFE47B5AA0E3}"/>
              </a:ext>
            </a:extLst>
          </p:cNvPr>
          <p:cNvSpPr/>
          <p:nvPr userDrawn="1"/>
        </p:nvSpPr>
        <p:spPr>
          <a:xfrm>
            <a:off x="3189761" y="38469"/>
            <a:ext cx="5769744" cy="267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PROSJEKTKANVAS MED HJELPESPØRSMÅL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FDFE415-FCDA-4867-9C99-B56F8C85B222}"/>
              </a:ext>
            </a:extLst>
          </p:cNvPr>
          <p:cNvSpPr/>
          <p:nvPr userDrawn="1"/>
        </p:nvSpPr>
        <p:spPr>
          <a:xfrm>
            <a:off x="3211028" y="6520663"/>
            <a:ext cx="5769744" cy="267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Forskningsrådets verktøy for å ta deg fra idé til FoU-prosjekt</a:t>
            </a:r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6B6FCDC7-67E1-4629-B198-4A4A2AEAF2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0257" y="382776"/>
            <a:ext cx="2520000" cy="595416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Tittel/Dato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1941CB3-7668-4D32-BB98-AFE2080F2886}"/>
              </a:ext>
            </a:extLst>
          </p:cNvPr>
          <p:cNvSpPr/>
          <p:nvPr userDrawn="1"/>
        </p:nvSpPr>
        <p:spPr>
          <a:xfrm>
            <a:off x="3083958" y="1639754"/>
            <a:ext cx="5968602" cy="51307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82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4B8F36E-E073-407E-8CEE-68AEE633885B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</p:spTree>
    <p:extLst>
      <p:ext uri="{BB962C8B-B14F-4D97-AF65-F5344CB8AC3E}">
        <p14:creationId xmlns:p14="http://schemas.microsoft.com/office/powerpoint/2010/main" val="260059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BED36BB-145F-46CB-AFAA-70F7033BA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194" y="264135"/>
            <a:ext cx="2647950" cy="56197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2F55B1E-7291-43AB-8EC3-0516158AD130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</p:spTree>
    <p:extLst>
      <p:ext uri="{BB962C8B-B14F-4D97-AF65-F5344CB8AC3E}">
        <p14:creationId xmlns:p14="http://schemas.microsoft.com/office/powerpoint/2010/main" val="178413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- mørk bakgrunn">
    <p:bg>
      <p:bgPr>
        <a:solidFill>
          <a:srgbClr val="1C4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941A75A-C0AA-4BA0-9248-FA675D6DEB02}"/>
              </a:ext>
            </a:extLst>
          </p:cNvPr>
          <p:cNvSpPr/>
          <p:nvPr userDrawn="1"/>
        </p:nvSpPr>
        <p:spPr>
          <a:xfrm>
            <a:off x="0" y="0"/>
            <a:ext cx="778532" cy="667794"/>
          </a:xfrm>
          <a:prstGeom prst="rect">
            <a:avLst/>
          </a:prstGeom>
          <a:solidFill>
            <a:srgbClr val="1C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5C7B4C8-138F-4D5B-9EDA-75F8C4D20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0" y="144000"/>
            <a:ext cx="2458561" cy="7092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8D005B1-74D0-4997-AB78-2B7FE5B17128}"/>
              </a:ext>
            </a:extLst>
          </p:cNvPr>
          <p:cNvSpPr txBox="1"/>
          <p:nvPr userDrawn="1"/>
        </p:nvSpPr>
        <p:spPr>
          <a:xfrm>
            <a:off x="396000" y="6634716"/>
            <a:ext cx="19670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25042021</a:t>
            </a:r>
          </a:p>
        </p:txBody>
      </p:sp>
    </p:spTree>
    <p:extLst>
      <p:ext uri="{BB962C8B-B14F-4D97-AF65-F5344CB8AC3E}">
        <p14:creationId xmlns:p14="http://schemas.microsoft.com/office/powerpoint/2010/main" val="40866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6">
            <a:extLst>
              <a:ext uri="{FF2B5EF4-FFF2-40B4-BE49-F238E27FC236}">
                <a16:creationId xmlns:a16="http://schemas.microsoft.com/office/drawing/2014/main" id="{63AFAABD-FBE1-4161-91DD-3E1B3464E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4098" y="276446"/>
            <a:ext cx="8229307" cy="1489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Problem; fyll inn her:</a:t>
            </a:r>
          </a:p>
        </p:txBody>
      </p:sp>
      <p:sp>
        <p:nvSpPr>
          <p:cNvPr id="9" name="Plassholder for tekst 16">
            <a:extLst>
              <a:ext uri="{FF2B5EF4-FFF2-40B4-BE49-F238E27FC236}">
                <a16:creationId xmlns:a16="http://schemas.microsoft.com/office/drawing/2014/main" id="{794B5D9D-2748-40A5-AD79-C6353D66BA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098" y="1939925"/>
            <a:ext cx="8229308" cy="1489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Idé til løsning; fyll inn her:</a:t>
            </a:r>
          </a:p>
        </p:txBody>
      </p:sp>
      <p:sp>
        <p:nvSpPr>
          <p:cNvPr id="10" name="Plassholder for tekst 16">
            <a:extLst>
              <a:ext uri="{FF2B5EF4-FFF2-40B4-BE49-F238E27FC236}">
                <a16:creationId xmlns:a16="http://schemas.microsoft.com/office/drawing/2014/main" id="{13818534-F2B4-4468-BFDA-288B89D7CF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4096" y="3603405"/>
            <a:ext cx="8229307" cy="1489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 err="1"/>
              <a:t>Unikhet</a:t>
            </a:r>
            <a:r>
              <a:rPr lang="nb-NO" dirty="0"/>
              <a:t>; fyll inn her: </a:t>
            </a:r>
          </a:p>
        </p:txBody>
      </p:sp>
      <p:sp>
        <p:nvSpPr>
          <p:cNvPr id="11" name="Plassholder for tekst 16">
            <a:extLst>
              <a:ext uri="{FF2B5EF4-FFF2-40B4-BE49-F238E27FC236}">
                <a16:creationId xmlns:a16="http://schemas.microsoft.com/office/drawing/2014/main" id="{0F05DF9A-1DE4-429B-ACB5-7CD52CBDF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4100" y="5258613"/>
            <a:ext cx="8229304" cy="1489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Plan for utvikling; fyll inn her: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B6C3E1D-EB9F-4FAA-8714-7A3AAEB472CE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E81C79E-B6CE-474F-B5CD-6ADA05C4B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18" y="2742047"/>
            <a:ext cx="1934865" cy="338802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A227BFF3-3A4E-475E-87CD-B724DDFC2EEA}"/>
              </a:ext>
            </a:extLst>
          </p:cNvPr>
          <p:cNvSpPr/>
          <p:nvPr userDrawn="1"/>
        </p:nvSpPr>
        <p:spPr>
          <a:xfrm>
            <a:off x="1130918" y="2602769"/>
            <a:ext cx="2084601" cy="36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F1B3FD2-1F48-4A4D-8A88-CD3E1D84EDD7}"/>
              </a:ext>
            </a:extLst>
          </p:cNvPr>
          <p:cNvSpPr txBox="1"/>
          <p:nvPr userDrawn="1"/>
        </p:nvSpPr>
        <p:spPr>
          <a:xfrm>
            <a:off x="1130918" y="3256545"/>
            <a:ext cx="2010026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Idé til løsning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skal dere utvikle/forbedre for å løse problemet?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produkt, tjeneste, prosess, metode, anvendelse, organisasjonsform.</a:t>
            </a:r>
          </a:p>
          <a:p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548E283-9DA5-45D1-8DAD-39D2C777FA11}"/>
              </a:ext>
            </a:extLst>
          </p:cNvPr>
          <p:cNvSpPr txBox="1"/>
          <p:nvPr userDrawn="1"/>
        </p:nvSpPr>
        <p:spPr>
          <a:xfrm>
            <a:off x="1130915" y="4395727"/>
            <a:ext cx="2188315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Unikhet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er nytt og unikt med idéen, nasjonalt og internasjonalt? Hvilke konkurrenter finnes i dag? </a:t>
            </a:r>
          </a:p>
          <a:p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B73A7A5-EC45-4296-9CCA-9F8D2EB32B31}"/>
              </a:ext>
            </a:extLst>
          </p:cNvPr>
          <p:cNvSpPr txBox="1"/>
          <p:nvPr userDrawn="1"/>
        </p:nvSpPr>
        <p:spPr>
          <a:xfrm>
            <a:off x="1130916" y="5222650"/>
            <a:ext cx="2188314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for utvikling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 langt har dere kommet i idéutviklingsprosessen?  Hva er neste steg?</a:t>
            </a:r>
          </a:p>
          <a:p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30F1DB-FA9E-4D54-8B2A-81D34EA4354C}"/>
              </a:ext>
            </a:extLst>
          </p:cNvPr>
          <p:cNvSpPr txBox="1"/>
          <p:nvPr userDrawn="1"/>
        </p:nvSpPr>
        <p:spPr>
          <a:xfrm>
            <a:off x="1130917" y="2599760"/>
            <a:ext cx="2132629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Hvilket problem/behov skal prosjektet bidra til å løse?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5732BA8-7B17-480C-A36A-A9C61DF83282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F9D134-28E9-477A-8066-AB9B878E5846}"/>
              </a:ext>
            </a:extLst>
          </p:cNvPr>
          <p:cNvSpPr/>
          <p:nvPr userDrawn="1"/>
        </p:nvSpPr>
        <p:spPr>
          <a:xfrm>
            <a:off x="684042" y="1863267"/>
            <a:ext cx="24569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Hva er den overordnede</a:t>
            </a:r>
          </a:p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idéen for prosjektet?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B1D3FBCD-F9C2-43B0-A5D2-E7548E086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15" y="935459"/>
            <a:ext cx="1228725" cy="628650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9DF09F7B-9B14-4658-8329-123A487937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6780" y="2762672"/>
            <a:ext cx="468000" cy="480999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15B8161F-8BDF-4E3B-8572-7F457D3F2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4890" y="3451900"/>
            <a:ext cx="468000" cy="449525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D80485C0-5121-4ACE-990D-743CB85469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4890" y="4523522"/>
            <a:ext cx="468000" cy="486973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9CBE52B0-3167-4452-830C-8D09A4B3DA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4889" y="5360538"/>
            <a:ext cx="468000" cy="474325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BEEF6E5-7F68-44F6-A89E-BE85DC2BB09B}"/>
              </a:ext>
            </a:extLst>
          </p:cNvPr>
          <p:cNvSpPr txBox="1"/>
          <p:nvPr userDrawn="1"/>
        </p:nvSpPr>
        <p:spPr>
          <a:xfrm>
            <a:off x="3599369" y="66687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A288E4"/>
                </a:solidFill>
              </a:rPr>
              <a:t>Problem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5D6ACDC8-0EB2-4A16-8B8A-ABEA15C09271}"/>
              </a:ext>
            </a:extLst>
          </p:cNvPr>
          <p:cNvSpPr txBox="1"/>
          <p:nvPr userDrawn="1"/>
        </p:nvSpPr>
        <p:spPr>
          <a:xfrm>
            <a:off x="3599369" y="1728901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A288E4"/>
                </a:solidFill>
              </a:rPr>
              <a:t>Idé til løsning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2481AB9-A420-4768-B2D2-A3EDD062E253}"/>
              </a:ext>
            </a:extLst>
          </p:cNvPr>
          <p:cNvSpPr txBox="1"/>
          <p:nvPr userDrawn="1"/>
        </p:nvSpPr>
        <p:spPr>
          <a:xfrm>
            <a:off x="3599369" y="3392637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A288E4"/>
                </a:solidFill>
              </a:rPr>
              <a:t>Unikhet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150E69CE-7969-4B28-AEA2-217459887669}"/>
              </a:ext>
            </a:extLst>
          </p:cNvPr>
          <p:cNvSpPr txBox="1"/>
          <p:nvPr userDrawn="1"/>
        </p:nvSpPr>
        <p:spPr>
          <a:xfrm>
            <a:off x="3599369" y="5050749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A288E4"/>
                </a:solidFill>
              </a:rPr>
              <a:t>Plan for utvikling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CA215FD-3DE1-4DD2-96C1-4F286744D43C}"/>
              </a:ext>
            </a:extLst>
          </p:cNvPr>
          <p:cNvSpPr/>
          <p:nvPr userDrawn="1"/>
        </p:nvSpPr>
        <p:spPr>
          <a:xfrm>
            <a:off x="0" y="0"/>
            <a:ext cx="350989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12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e for bed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1CC4323-9961-4860-A003-EF5F86C88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0009" y="776176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Strategisk forankring; fyll inn her: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276735D2-71FB-48DF-9E23-84CF5684A9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0009" y="2838892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Nytteverdi; fyll inn her: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D3A9172-26E2-4F28-85B4-84EE75366F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0009" y="4880345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Samarbeid med andre bedrifter; fyll inn her: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D951630-AD09-49C4-8969-BA387764D70C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77B3E8-7BC8-48AC-84F0-2EB47CB3CB4C}"/>
              </a:ext>
            </a:extLst>
          </p:cNvPr>
          <p:cNvSpPr/>
          <p:nvPr userDrawn="1"/>
        </p:nvSpPr>
        <p:spPr>
          <a:xfrm>
            <a:off x="915528" y="2996955"/>
            <a:ext cx="2459677" cy="3690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3822558-E86B-484A-A299-E9F8E5212B13}"/>
              </a:ext>
            </a:extLst>
          </p:cNvPr>
          <p:cNvSpPr txBox="1"/>
          <p:nvPr userDrawn="1"/>
        </p:nvSpPr>
        <p:spPr>
          <a:xfrm>
            <a:off x="921642" y="4251684"/>
            <a:ext cx="2139393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Nytteverdi</a:t>
            </a:r>
            <a:endParaRPr lang="nb-NO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hvilke måter kan prosjektet skape verdi for bedriften?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ny omsetning, redusert kost, økt konkurranseevne, læring.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5AECF68-EDBF-4215-8784-8A6896BA93A1}"/>
              </a:ext>
            </a:extLst>
          </p:cNvPr>
          <p:cNvSpPr txBox="1"/>
          <p:nvPr userDrawn="1"/>
        </p:nvSpPr>
        <p:spPr>
          <a:xfrm>
            <a:off x="933262" y="3223285"/>
            <a:ext cx="2352034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Strategisk forankring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hvilken måte er prosjektet forankret i bedriftens strategi?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Representerer prosjektet noe nytt for bedriften?</a:t>
            </a:r>
          </a:p>
          <a:p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FAA7102-E35B-4DBB-89B6-3F1921AB70BC}"/>
              </a:ext>
            </a:extLst>
          </p:cNvPr>
          <p:cNvSpPr txBox="1"/>
          <p:nvPr userDrawn="1"/>
        </p:nvSpPr>
        <p:spPr>
          <a:xfrm>
            <a:off x="916193" y="5321551"/>
            <a:ext cx="2347353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Samarbeid med andre bedrifter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det behov for å samarbeide med andre bedrifter? 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nytte har de av det, og hva kan de bidra med?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E9D8ECF-113F-4725-9482-D2F4F4EBE1D5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4EE2A30-AE7B-4FFD-9318-0F2B8EC4F6FC}"/>
              </a:ext>
            </a:extLst>
          </p:cNvPr>
          <p:cNvSpPr/>
          <p:nvPr userDrawn="1"/>
        </p:nvSpPr>
        <p:spPr>
          <a:xfrm>
            <a:off x="486235" y="2310335"/>
            <a:ext cx="2574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Hvis dere lykkes, hvilken nytte vil prosjektet ha for bedriften?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0B0C8C0A-5F13-47C1-9619-C5C4D9699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246" y="3382453"/>
            <a:ext cx="468000" cy="477003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DA300A4B-55A4-4C1E-B579-6C3B0804C9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347" y="4436577"/>
            <a:ext cx="468000" cy="48966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7C2957FE-750C-4F82-BEE1-87E8DCE1C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302" y="5486190"/>
            <a:ext cx="468000" cy="481371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3110E26-CAC8-476E-8FDD-060895CA2CED}"/>
              </a:ext>
            </a:extLst>
          </p:cNvPr>
          <p:cNvSpPr txBox="1"/>
          <p:nvPr userDrawn="1"/>
        </p:nvSpPr>
        <p:spPr>
          <a:xfrm>
            <a:off x="3528816" y="56655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972F"/>
                </a:solidFill>
              </a:rPr>
              <a:t>Strategisk forankring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A3E3B7B-0205-4386-9C11-B8004592834B}"/>
              </a:ext>
            </a:extLst>
          </p:cNvPr>
          <p:cNvSpPr txBox="1"/>
          <p:nvPr userDrawn="1"/>
        </p:nvSpPr>
        <p:spPr>
          <a:xfrm>
            <a:off x="3528816" y="263110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972F"/>
                </a:solidFill>
              </a:rPr>
              <a:t>Nytteverdi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0DE0254-C616-40E8-818C-0857912AE11B}"/>
              </a:ext>
            </a:extLst>
          </p:cNvPr>
          <p:cNvSpPr txBox="1"/>
          <p:nvPr userDrawn="1"/>
        </p:nvSpPr>
        <p:spPr>
          <a:xfrm>
            <a:off x="3528816" y="4672797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972F"/>
                </a:solidFill>
              </a:rPr>
              <a:t>Samarbeid med andre bedrifter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8AFEEA9-B112-4BC2-8991-CE3DC03B30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3505" y="445476"/>
            <a:ext cx="1728000" cy="1835363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D8785A76-DA2B-4EE8-9F74-377634C47B20}"/>
              </a:ext>
            </a:extLst>
          </p:cNvPr>
          <p:cNvSpPr/>
          <p:nvPr userDrawn="1"/>
        </p:nvSpPr>
        <p:spPr>
          <a:xfrm>
            <a:off x="0" y="0"/>
            <a:ext cx="3375205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95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e for samf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7942269A-F295-4663-9621-2DB1778B42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0009" y="776176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Kunder og aktører; fyll inn her: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6E0784F5-A187-46D1-9082-8DE613E4AB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0009" y="2838892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Nytteverdi; fyll inn her: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F336F6E-0C29-44CD-96C0-889DC5D85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0009" y="4880345"/>
            <a:ext cx="804884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Øvrig </a:t>
            </a:r>
            <a:r>
              <a:rPr lang="nb-NO" dirty="0" err="1"/>
              <a:t>samfunnsnytte</a:t>
            </a:r>
            <a:r>
              <a:rPr lang="nb-NO" dirty="0"/>
              <a:t>; fyll inn her: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C1EAB45-C6A7-4085-B0C8-0A9581C88764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C4934E1-3B6C-4C5B-AAB1-BE529C58A66C}"/>
              </a:ext>
            </a:extLst>
          </p:cNvPr>
          <p:cNvSpPr txBox="1"/>
          <p:nvPr userDrawn="1"/>
        </p:nvSpPr>
        <p:spPr>
          <a:xfrm>
            <a:off x="845302" y="1753583"/>
            <a:ext cx="2486693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Kunder og aktører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hvilke aktører i samfunnet vil prosjektet ha nytte (utover bedriften)?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kunder og aktører i offentlig sektor, det sivile samfunn, andre deler av næringslivet, forskningsmiljø.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EF4CCCA-85D8-44E6-AD5B-9CBF95063941}"/>
              </a:ext>
            </a:extLst>
          </p:cNvPr>
          <p:cNvSpPr txBox="1"/>
          <p:nvPr userDrawn="1"/>
        </p:nvSpPr>
        <p:spPr>
          <a:xfrm>
            <a:off x="845303" y="4092345"/>
            <a:ext cx="2429645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Øvrig samfunnsnytte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annen samfunnsmessig nytte vil prosjektet bidra til?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miljøforbedring.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9D04D75-4CB3-4398-A33B-058D2DA7E4B9}"/>
              </a:ext>
            </a:extLst>
          </p:cNvPr>
          <p:cNvSpPr/>
          <p:nvPr userDrawn="1"/>
        </p:nvSpPr>
        <p:spPr>
          <a:xfrm>
            <a:off x="419603" y="813422"/>
            <a:ext cx="308090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Hvis dere lykkes, hvilken nytte vil prosjektet ha for markedet og samfunnet?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AFF6644-6F6D-42B8-8DBB-4F3501465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869" y="1938276"/>
            <a:ext cx="468000" cy="4815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8A77939-C62B-49EE-9D98-CE99B795F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371" y="3119912"/>
            <a:ext cx="468000" cy="489872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B4742E-33C7-45C9-8643-2EB84444A7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9484" y="4262981"/>
            <a:ext cx="468000" cy="486172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87504E1-BF21-4E6C-996B-1A995122273F}"/>
              </a:ext>
            </a:extLst>
          </p:cNvPr>
          <p:cNvSpPr txBox="1"/>
          <p:nvPr userDrawn="1"/>
        </p:nvSpPr>
        <p:spPr>
          <a:xfrm>
            <a:off x="845304" y="2914651"/>
            <a:ext cx="2558924" cy="11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Nytteverdi</a:t>
            </a:r>
            <a:endParaRPr lang="nb-NO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nytte vil prosjektet ha for disse aktørene?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F.eks. kundebehov som dekkes, spredning av kunnskap og teknologi, kompetanse-oppbygging i forskningsmiljø, etc. </a:t>
            </a:r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1096332-E0B4-45D4-92B3-C12B4C397414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4E177AE-045D-4748-B08E-6C6FDFE5DCE6}"/>
              </a:ext>
            </a:extLst>
          </p:cNvPr>
          <p:cNvSpPr txBox="1"/>
          <p:nvPr userDrawn="1"/>
        </p:nvSpPr>
        <p:spPr>
          <a:xfrm>
            <a:off x="3559296" y="56655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8A15"/>
                </a:solidFill>
              </a:rPr>
              <a:t>Kunder og aktører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4CAC94A-3218-420C-882F-F05DA1E7D98B}"/>
              </a:ext>
            </a:extLst>
          </p:cNvPr>
          <p:cNvSpPr txBox="1"/>
          <p:nvPr userDrawn="1"/>
        </p:nvSpPr>
        <p:spPr>
          <a:xfrm>
            <a:off x="3559296" y="263110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8A15"/>
                </a:solidFill>
              </a:rPr>
              <a:t>Nytteverdi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C9111E8A-3C74-4853-90AF-68F2CA4E5B04}"/>
              </a:ext>
            </a:extLst>
          </p:cNvPr>
          <p:cNvSpPr txBox="1"/>
          <p:nvPr userDrawn="1"/>
        </p:nvSpPr>
        <p:spPr>
          <a:xfrm>
            <a:off x="3559296" y="4672797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FF8A15"/>
                </a:solidFill>
              </a:rPr>
              <a:t>Øvrig samfunnsnytte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1456FA2-5616-4846-966A-3173C53234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650" y="4898004"/>
            <a:ext cx="1844366" cy="1770592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5CE654AA-703E-4C9C-81B8-C17841FE3450}"/>
              </a:ext>
            </a:extLst>
          </p:cNvPr>
          <p:cNvSpPr/>
          <p:nvPr userDrawn="1"/>
        </p:nvSpPr>
        <p:spPr>
          <a:xfrm>
            <a:off x="0" y="0"/>
            <a:ext cx="3404228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74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hov for fors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13B3770B-8A4A-4168-B069-1501FBE45C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073" y="627320"/>
            <a:ext cx="7899993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Kunnskapsbehov; fyll inn her: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DD78240-857E-4E8A-B69D-AF57EED92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073" y="2690036"/>
            <a:ext cx="7899994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Eksisterende forskning; fyll inn her: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597DD091-51E8-4FF5-A067-E19221044A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073" y="4731489"/>
            <a:ext cx="7899994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Ny kunnskap; fyll inn her: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1CE154-30BE-4AF7-A9CC-B3D2E5900478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9D0E282-A6C5-4795-992E-C64667E7CF71}"/>
              </a:ext>
            </a:extLst>
          </p:cNvPr>
          <p:cNvSpPr/>
          <p:nvPr userDrawn="1"/>
        </p:nvSpPr>
        <p:spPr>
          <a:xfrm>
            <a:off x="9680064" y="1426794"/>
            <a:ext cx="1830251" cy="323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69C825F-D86F-42BD-A124-4E2CD33BD7C9}"/>
              </a:ext>
            </a:extLst>
          </p:cNvPr>
          <p:cNvSpPr txBox="1"/>
          <p:nvPr userDrawn="1"/>
        </p:nvSpPr>
        <p:spPr>
          <a:xfrm>
            <a:off x="9680064" y="1775206"/>
            <a:ext cx="1830251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Kunnskapsbehov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trenger dere kunnskap om for å lykkes med prosjektet?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5009BBB-DE00-4847-AF86-9FCDEB5C5962}"/>
              </a:ext>
            </a:extLst>
          </p:cNvPr>
          <p:cNvSpPr txBox="1"/>
          <p:nvPr userDrawn="1"/>
        </p:nvSpPr>
        <p:spPr>
          <a:xfrm>
            <a:off x="9680064" y="2654309"/>
            <a:ext cx="1937506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Eksisterende forskning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finnes av kunnskap om dette allerede</a:t>
            </a:r>
            <a:r>
              <a:rPr lang="nb-NO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ED014F7-4761-422C-8725-F58AE0E6C60F}"/>
              </a:ext>
            </a:extLst>
          </p:cNvPr>
          <p:cNvSpPr txBox="1"/>
          <p:nvPr userDrawn="1"/>
        </p:nvSpPr>
        <p:spPr>
          <a:xfrm>
            <a:off x="9680064" y="3382426"/>
            <a:ext cx="1937506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 kunnskap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ny kunnskap er det behov for og hvorfor? Hva er de viktigste problemene/ utfordringene som forskningen skal bidra til å løse?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2C9A89B-59B9-4E03-82A2-18032A8D6E4D}"/>
              </a:ext>
            </a:extLst>
          </p:cNvPr>
          <p:cNvSpPr/>
          <p:nvPr userDrawn="1"/>
        </p:nvSpPr>
        <p:spPr>
          <a:xfrm>
            <a:off x="9220633" y="813850"/>
            <a:ext cx="215433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Hvilken ny kunnskap trenger dere for å lykkes med prosjektet?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D263F25D-FEF1-41D2-AEAE-C1CD8B428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0462" y="1937933"/>
            <a:ext cx="468000" cy="48137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EE540375-CD1D-4879-A207-E03B9EE9D1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0988" y="2820479"/>
            <a:ext cx="468000" cy="486001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3BCE01F-7709-4D63-B603-D06388E234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6394" y="3551231"/>
            <a:ext cx="468000" cy="490073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D036AAE-AF75-4F69-9CD9-59216735F8D0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1FBECD2-80FA-4780-91B5-CDA9A2E77884}"/>
              </a:ext>
            </a:extLst>
          </p:cNvPr>
          <p:cNvSpPr txBox="1"/>
          <p:nvPr userDrawn="1"/>
        </p:nvSpPr>
        <p:spPr>
          <a:xfrm>
            <a:off x="810000" y="41415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98BC"/>
                </a:solidFill>
              </a:rPr>
              <a:t>Kunnskapsbehov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4811CEE-9984-4411-95F8-4462737A3CFA}"/>
              </a:ext>
            </a:extLst>
          </p:cNvPr>
          <p:cNvSpPr txBox="1"/>
          <p:nvPr userDrawn="1"/>
        </p:nvSpPr>
        <p:spPr>
          <a:xfrm>
            <a:off x="810000" y="2478709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98BC"/>
                </a:solidFill>
              </a:rPr>
              <a:t>Eksisterende forskning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A1DAFCC-9B21-49AF-9B7F-C71D63A3AB79}"/>
              </a:ext>
            </a:extLst>
          </p:cNvPr>
          <p:cNvSpPr txBox="1"/>
          <p:nvPr userDrawn="1"/>
        </p:nvSpPr>
        <p:spPr>
          <a:xfrm>
            <a:off x="810000" y="4520397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98BC"/>
                </a:solidFill>
              </a:rPr>
              <a:t>Ny kunnskap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E4D021E-BA4C-4943-BB1B-BCD78A48C1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02872" y="4590603"/>
            <a:ext cx="1710314" cy="1876163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6BF04AF2-3E13-4756-8D81-E0836B276BF1}"/>
              </a:ext>
            </a:extLst>
          </p:cNvPr>
          <p:cNvSpPr/>
          <p:nvPr userDrawn="1"/>
        </p:nvSpPr>
        <p:spPr>
          <a:xfrm>
            <a:off x="8855612" y="5366"/>
            <a:ext cx="3327222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49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kningsaktivit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316DA199-5F2D-4C3A-90B7-6ABD6D9468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00" y="606055"/>
            <a:ext cx="7877398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Forskningsmetode; fyll inn her: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E6179C70-AF33-4498-A5B7-B05DE03ECF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" y="2668771"/>
            <a:ext cx="7832942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Kompetanse; fyll inn her:</a:t>
            </a:r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93D9DD51-1493-47A7-BF9A-7797FE2AF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000" y="4710224"/>
            <a:ext cx="7832942" cy="1807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>
            <a:lvl1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Samarbeid med forskningsmiljø; fyll inn her: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DDC3C-4844-4748-AFC8-8BA24C359877}"/>
              </a:ext>
            </a:extLst>
          </p:cNvPr>
          <p:cNvSpPr txBox="1"/>
          <p:nvPr userDrawn="1"/>
        </p:nvSpPr>
        <p:spPr>
          <a:xfrm rot="16200000">
            <a:off x="-1036034" y="5559992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Forskningsrådet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73C8CC6-F666-4631-BCD0-06E246A7575C}"/>
              </a:ext>
            </a:extLst>
          </p:cNvPr>
          <p:cNvSpPr/>
          <p:nvPr userDrawn="1"/>
        </p:nvSpPr>
        <p:spPr>
          <a:xfrm>
            <a:off x="9559247" y="3148443"/>
            <a:ext cx="2229274" cy="3286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273AD65-00D0-4EE2-8BFA-50F0B1923917}"/>
              </a:ext>
            </a:extLst>
          </p:cNvPr>
          <p:cNvSpPr txBox="1"/>
          <p:nvPr userDrawn="1"/>
        </p:nvSpPr>
        <p:spPr>
          <a:xfrm>
            <a:off x="9585380" y="3128828"/>
            <a:ext cx="2229273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Forskningsmetode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Hvordan vil dere arbeide for å få fram den nye kunnskapen?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eksempel intervju, eksperiment, simulering, statistisk analyse, etnografi, saksstudie («case study»), etc. 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0F3FFFE-1005-4059-AD18-B5703BAEB697}"/>
              </a:ext>
            </a:extLst>
          </p:cNvPr>
          <p:cNvSpPr txBox="1"/>
          <p:nvPr userDrawn="1"/>
        </p:nvSpPr>
        <p:spPr>
          <a:xfrm>
            <a:off x="9585381" y="4420007"/>
            <a:ext cx="2140080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Kompetanse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det kompetanse dere trenger i prosjektet som bedriften ikke har selv? I så fall, hvilken kompetanse er det behov for?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0A2A966-C733-4457-B0DF-4D5F3FA8E57C}"/>
              </a:ext>
            </a:extLst>
          </p:cNvPr>
          <p:cNvSpPr txBox="1"/>
          <p:nvPr userDrawn="1"/>
        </p:nvSpPr>
        <p:spPr>
          <a:xfrm>
            <a:off x="9585380" y="5442879"/>
            <a:ext cx="2469046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b-NO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Samarbeid med forskningsmiljø</a:t>
            </a:r>
          </a:p>
          <a:p>
            <a:r>
              <a:rPr lang="nb-N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vil eventuelle samarbeidspartnere i forskningsmiljø bidra med?</a:t>
            </a:r>
          </a:p>
          <a:p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3548733-4955-4CC9-BB01-26FDB854E3D0}"/>
              </a:ext>
            </a:extLst>
          </p:cNvPr>
          <p:cNvSpPr/>
          <p:nvPr userDrawn="1"/>
        </p:nvSpPr>
        <p:spPr>
          <a:xfrm>
            <a:off x="9035071" y="2380206"/>
            <a:ext cx="262704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6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Hvordan skal dere arbeide for å få ny kunnskap?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D133FBC-1DC9-42A5-8C4E-42C0C3762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1950" y="3282681"/>
            <a:ext cx="468000" cy="47674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24EEB865-A844-417F-8E42-436C077F39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2962" y="4615404"/>
            <a:ext cx="468000" cy="463587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251949B-5907-4960-9D2B-44B371B2CD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9000" y="5563290"/>
            <a:ext cx="468000" cy="494997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CDF44C08-A120-4476-B50F-A5647C40D214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4D9B255-5BEA-406E-89D6-402F2C93C3DF}"/>
              </a:ext>
            </a:extLst>
          </p:cNvPr>
          <p:cNvSpPr txBox="1"/>
          <p:nvPr userDrawn="1"/>
        </p:nvSpPr>
        <p:spPr>
          <a:xfrm>
            <a:off x="810000" y="395871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798B"/>
                </a:solidFill>
              </a:rPr>
              <a:t>Forskningsmetode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0FFDB28-4A4B-4319-8CD8-0BF85DA09F6B}"/>
              </a:ext>
            </a:extLst>
          </p:cNvPr>
          <p:cNvSpPr txBox="1"/>
          <p:nvPr userDrawn="1"/>
        </p:nvSpPr>
        <p:spPr>
          <a:xfrm>
            <a:off x="810000" y="2460421"/>
            <a:ext cx="204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798B"/>
                </a:solidFill>
              </a:rPr>
              <a:t>Kompetanse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FE94B833-67B5-4191-BFCA-72AB104E15C1}"/>
              </a:ext>
            </a:extLst>
          </p:cNvPr>
          <p:cNvSpPr txBox="1"/>
          <p:nvPr userDrawn="1"/>
        </p:nvSpPr>
        <p:spPr>
          <a:xfrm>
            <a:off x="810000" y="4502109"/>
            <a:ext cx="2426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00798B"/>
                </a:solidFill>
              </a:rPr>
              <a:t>Samarbeid med forskningsmiljø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06BE23D-D333-430A-AAC3-41137EB0B6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7391" y="475704"/>
            <a:ext cx="1872000" cy="1716000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9857DBB0-159F-4B0B-97F8-3866460986F6}"/>
              </a:ext>
            </a:extLst>
          </p:cNvPr>
          <p:cNvSpPr/>
          <p:nvPr userDrawn="1"/>
        </p:nvSpPr>
        <p:spPr>
          <a:xfrm>
            <a:off x="8813408" y="5366"/>
            <a:ext cx="3367629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64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14238C4-9CCB-4AE0-8061-34FA0756A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7943" y="1616120"/>
            <a:ext cx="4160402" cy="4068222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132311F6-61DB-4726-84C1-610027C1B6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1815" y="0"/>
            <a:ext cx="2688369" cy="927238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316DA199-5F2D-4C3A-90B7-6ABD6D946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169" y="1120262"/>
            <a:ext cx="3600000" cy="2372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E6179C70-AF33-4498-A5B7-B05DE03ECF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7621" y="1120261"/>
            <a:ext cx="3600000" cy="2372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93D9DD51-1493-47A7-BF9A-7797FE2AF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884" y="4139188"/>
            <a:ext cx="3600000" cy="258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C9440B3E-342F-4DD1-AC3B-BDEC4B3F0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7621" y="4139188"/>
            <a:ext cx="3600000" cy="258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D7D18F2D-0B5C-4657-99AA-C0C21F0B4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1255" y="3070967"/>
            <a:ext cx="2950129" cy="205670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F6EFC17-A555-4B59-A071-0293A7BE6829}"/>
              </a:ext>
            </a:extLst>
          </p:cNvPr>
          <p:cNvSpPr txBox="1"/>
          <p:nvPr userDrawn="1"/>
        </p:nvSpPr>
        <p:spPr>
          <a:xfrm>
            <a:off x="5163213" y="6596664"/>
            <a:ext cx="2349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   Forskningsrådet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05AF09F-D6DC-434B-9E96-FB9ED40700C0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0595B27-A67E-443B-AFC4-F705D9EF116C}"/>
              </a:ext>
            </a:extLst>
          </p:cNvPr>
          <p:cNvSpPr txBox="1"/>
          <p:nvPr userDrawn="1"/>
        </p:nvSpPr>
        <p:spPr>
          <a:xfrm>
            <a:off x="503170" y="3630072"/>
            <a:ext cx="3082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Hvis dere lykkes, hvilken nytte vil prosjektet ha for bedriften?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9238BEB-C1AB-4137-AEC5-BB8A9F89BD2E}"/>
              </a:ext>
            </a:extLst>
          </p:cNvPr>
          <p:cNvSpPr txBox="1"/>
          <p:nvPr userDrawn="1"/>
        </p:nvSpPr>
        <p:spPr>
          <a:xfrm>
            <a:off x="7800860" y="608476"/>
            <a:ext cx="38311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Hvilken ny kunnskap trenger dere </a:t>
            </a:r>
          </a:p>
          <a:p>
            <a:pPr algn="r"/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å lykkes med prosjektet?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D501DBB-6629-4F5F-B2D9-A2EA32142204}"/>
              </a:ext>
            </a:extLst>
          </p:cNvPr>
          <p:cNvSpPr txBox="1"/>
          <p:nvPr userDrawn="1"/>
        </p:nvSpPr>
        <p:spPr>
          <a:xfrm>
            <a:off x="8387985" y="3628318"/>
            <a:ext cx="3232066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Hvordan skal dere arbeide </a:t>
            </a:r>
          </a:p>
          <a:p>
            <a:pPr algn="r"/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å få ny kunnskap?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4FA6C1F-0BBA-40DB-AFFD-1D07ECE50EC4}"/>
              </a:ext>
            </a:extLst>
          </p:cNvPr>
          <p:cNvSpPr/>
          <p:nvPr userDrawn="1"/>
        </p:nvSpPr>
        <p:spPr>
          <a:xfrm>
            <a:off x="5097002" y="2578525"/>
            <a:ext cx="20142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3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Hva er den overordnede idéen for prosjektet?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205EE9F-9DFE-4FD9-B074-30F8598046F4}"/>
              </a:ext>
            </a:extLst>
          </p:cNvPr>
          <p:cNvSpPr txBox="1"/>
          <p:nvPr userDrawn="1"/>
        </p:nvSpPr>
        <p:spPr>
          <a:xfrm>
            <a:off x="486884" y="608477"/>
            <a:ext cx="31263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Hvis dere lykkes, hvilken nytte vil prosjektet ha for markedet og samfunnet?</a:t>
            </a:r>
          </a:p>
        </p:txBody>
      </p:sp>
      <p:pic>
        <p:nvPicPr>
          <p:cNvPr id="35" name="Bilde 34">
            <a:extLst>
              <a:ext uri="{FF2B5EF4-FFF2-40B4-BE49-F238E27FC236}">
                <a16:creationId xmlns:a16="http://schemas.microsoft.com/office/drawing/2014/main" id="{D2B5C604-250F-4E0F-8261-6D9B9144EF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1800472" y="2237548"/>
            <a:ext cx="76200" cy="2733675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77DD63D2-F8EE-413E-8B15-46AAE3502F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82019" y="5991600"/>
            <a:ext cx="133350" cy="485775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280299BC-AB3D-4B29-B797-E62B66CA63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6038548" y="979058"/>
            <a:ext cx="133350" cy="485775"/>
          </a:xfrm>
          <a:prstGeom prst="rect">
            <a:avLst/>
          </a:prstGeom>
        </p:spPr>
      </p:pic>
      <p:sp>
        <p:nvSpPr>
          <p:cNvPr id="16" name="Plassholder for tekst 16">
            <a:extLst>
              <a:ext uri="{FF2B5EF4-FFF2-40B4-BE49-F238E27FC236}">
                <a16:creationId xmlns:a16="http://schemas.microsoft.com/office/drawing/2014/main" id="{548F495B-046F-468A-888F-0D176C776A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8085" y="669211"/>
            <a:ext cx="1615830" cy="30984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36" name="Bilde 35">
            <a:extLst>
              <a:ext uri="{FF2B5EF4-FFF2-40B4-BE49-F238E27FC236}">
                <a16:creationId xmlns:a16="http://schemas.microsoft.com/office/drawing/2014/main" id="{92D58A55-6314-4981-99EC-6A0388F0D6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322361" y="2243054"/>
            <a:ext cx="76200" cy="27336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1A1E3BE-9F1F-48DE-B930-0E6B3CDCFB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586" y="1130336"/>
            <a:ext cx="431754" cy="558240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C1956B7-8516-4998-B993-D0CF7CE9318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708073" y="1115928"/>
            <a:ext cx="451252" cy="56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6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K med hjelpes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5583835-5B3D-4663-B511-D7BB94F79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493C1B2-D61B-4B30-9874-2D207E4671F6}"/>
              </a:ext>
            </a:extLst>
          </p:cNvPr>
          <p:cNvSpPr/>
          <p:nvPr userDrawn="1"/>
        </p:nvSpPr>
        <p:spPr>
          <a:xfrm>
            <a:off x="3211028" y="6534731"/>
            <a:ext cx="5769744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FORSKNINGSRÅDETS VERKTØY FOR Å TA DEG FRA IDÉ TIL FOU-PROSJEKT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59CD2EE-A398-4ED8-8FD8-E6E5E4D525FF}"/>
              </a:ext>
            </a:extLst>
          </p:cNvPr>
          <p:cNvSpPr/>
          <p:nvPr userDrawn="1"/>
        </p:nvSpPr>
        <p:spPr>
          <a:xfrm>
            <a:off x="3189761" y="-3735"/>
            <a:ext cx="5769744" cy="355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PROSJEKTKANVAS FOR NÆRINGSLIVET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3197106-136F-42C5-B085-D39F58F43D46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5DD925-94F4-42AA-A18D-0C230B5F39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5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4B8F36E-E073-407E-8CEE-68AEE633885B}"/>
              </a:ext>
            </a:extLst>
          </p:cNvPr>
          <p:cNvSpPr txBox="1"/>
          <p:nvPr userDrawn="1"/>
        </p:nvSpPr>
        <p:spPr>
          <a:xfrm>
            <a:off x="486885" y="6669024"/>
            <a:ext cx="175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25.04.2021 Næringsliv</a:t>
            </a:r>
          </a:p>
        </p:txBody>
      </p:sp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070B8409-9EFD-41F2-B746-74F835C82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871" b="19450"/>
          <a:stretch/>
        </p:blipFill>
        <p:spPr>
          <a:xfrm>
            <a:off x="868537" y="206244"/>
            <a:ext cx="10454926" cy="6445512"/>
          </a:xfrm>
          <a:prstGeom prst="rect">
            <a:avLst/>
          </a:prstGeom>
        </p:spPr>
      </p:pic>
      <p:pic>
        <p:nvPicPr>
          <p:cNvPr id="4" name="Bilde 3" descr="Et bilde som inneholder klokke&#10;&#10;Automatisk generert beskrivelse">
            <a:extLst>
              <a:ext uri="{FF2B5EF4-FFF2-40B4-BE49-F238E27FC236}">
                <a16:creationId xmlns:a16="http://schemas.microsoft.com/office/drawing/2014/main" id="{249D4B21-BE73-4C9A-A981-D53984351B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10" y="5317588"/>
            <a:ext cx="2018889" cy="15404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7E27F90-2FB2-4416-9F23-507CDBDD41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99" y="133643"/>
            <a:ext cx="1699161" cy="799418"/>
          </a:xfrm>
          <a:prstGeom prst="rect">
            <a:avLst/>
          </a:prstGeom>
        </p:spPr>
      </p:pic>
      <p:pic>
        <p:nvPicPr>
          <p:cNvPr id="6" name="Bilde 5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00751AFF-BE30-4FFF-B97A-18BF527A99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94" y="2479431"/>
            <a:ext cx="2479952" cy="97067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F4D55B1-CFED-421F-9548-2B75680540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34111" y="4160740"/>
            <a:ext cx="937484" cy="93748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320BB55-F0DC-4C1E-A59E-D3A23055E1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3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03D0C347-762B-4333-A99E-F9087A5BE0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50" r:id="rId3"/>
    <p:sldLayoutId id="2147483651" r:id="rId4"/>
    <p:sldLayoutId id="2147483652" r:id="rId5"/>
    <p:sldLayoutId id="2147483653" r:id="rId6"/>
    <p:sldLayoutId id="2147483666" r:id="rId7"/>
    <p:sldLayoutId id="2147483667" r:id="rId8"/>
    <p:sldLayoutId id="2147483655" r:id="rId9"/>
    <p:sldLayoutId id="2147483669" r:id="rId10"/>
    <p:sldLayoutId id="2147483665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hyperlink" Target="http://www.forskningsradet.no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A2FD663-83B9-4E06-9FEB-1C9CA096DB82}"/>
              </a:ext>
            </a:extLst>
          </p:cNvPr>
          <p:cNvSpPr txBox="1"/>
          <p:nvPr/>
        </p:nvSpPr>
        <p:spPr>
          <a:xfrm>
            <a:off x="1324800" y="2159220"/>
            <a:ext cx="5411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>
                <a:solidFill>
                  <a:schemeClr val="tx2"/>
                </a:solidFill>
              </a:rPr>
              <a:t>Prosjektkanvas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600508E-55CE-4A2C-8453-A7F9E90E19D5}"/>
              </a:ext>
            </a:extLst>
          </p:cNvPr>
          <p:cNvSpPr txBox="1"/>
          <p:nvPr/>
        </p:nvSpPr>
        <p:spPr>
          <a:xfrm>
            <a:off x="1324800" y="3414169"/>
            <a:ext cx="32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Næringsliv</a:t>
            </a:r>
            <a:endParaRPr kumimoji="0" lang="nb-NO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schemeClr val="tx2"/>
                </a:solidFill>
                <a:latin typeface="Calibri" panose="020F0502020204030204"/>
              </a:rPr>
              <a:t>Verktøy for å identifisere FoU-prosjekter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80731C72-96A9-4F6B-9BF0-B9DEA239C1FF}"/>
              </a:ext>
            </a:extLst>
          </p:cNvPr>
          <p:cNvSpPr txBox="1">
            <a:spLocks/>
          </p:cNvSpPr>
          <p:nvPr/>
        </p:nvSpPr>
        <p:spPr>
          <a:xfrm>
            <a:off x="5809840" y="5493882"/>
            <a:ext cx="6382160" cy="12926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dirty="0">
                <a:solidFill>
                  <a:schemeClr val="tx2"/>
                </a:solidFill>
              </a:rPr>
              <a:t>Prosjektkanvas er Forskningsrådets verktøy</a:t>
            </a:r>
          </a:p>
          <a:p>
            <a:pPr marL="0" indent="0">
              <a:buNone/>
            </a:pPr>
            <a:r>
              <a:rPr lang="nb-NO" sz="1400" dirty="0">
                <a:solidFill>
                  <a:schemeClr val="tx2"/>
                </a:solidFill>
              </a:rPr>
              <a:t>Du kan dele prosjektkanvas med hvem du vil, under følgende forutsetninger:</a:t>
            </a:r>
          </a:p>
          <a:p>
            <a:pPr lvl="1">
              <a:spcBef>
                <a:spcPts val="0"/>
              </a:spcBef>
            </a:pPr>
            <a:r>
              <a:rPr lang="nb-NO" sz="1200" dirty="0">
                <a:solidFill>
                  <a:schemeClr val="tx2"/>
                </a:solidFill>
              </a:rPr>
              <a:t>Du må si at prosjektkanvas er et verktøy fra Forskningsrådet</a:t>
            </a:r>
          </a:p>
          <a:p>
            <a:pPr lvl="1">
              <a:spcBef>
                <a:spcPts val="0"/>
              </a:spcBef>
            </a:pPr>
            <a:r>
              <a:rPr lang="nb-NO" sz="1200" dirty="0">
                <a:solidFill>
                  <a:schemeClr val="tx2"/>
                </a:solidFill>
              </a:rPr>
              <a:t>Du kan ikke bruke prosjektkanvas i kommersiell sammenheng</a:t>
            </a:r>
          </a:p>
          <a:p>
            <a:pPr lvl="1">
              <a:spcBef>
                <a:spcPts val="0"/>
              </a:spcBef>
            </a:pPr>
            <a:r>
              <a:rPr lang="nb-NO" sz="1200" dirty="0">
                <a:solidFill>
                  <a:schemeClr val="tx2"/>
                </a:solidFill>
              </a:rPr>
              <a:t>Du kan ikke endre prosjektkanvas</a:t>
            </a:r>
          </a:p>
          <a:p>
            <a:pPr lvl="1"/>
            <a:endParaRPr lang="nb-NO" sz="1200" dirty="0">
              <a:solidFill>
                <a:schemeClr val="tx2"/>
              </a:solidFill>
            </a:endParaRPr>
          </a:p>
          <a:p>
            <a:pPr lvl="1"/>
            <a:endParaRPr lang="nb-NO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1400" dirty="0">
              <a:solidFill>
                <a:schemeClr val="tx2"/>
              </a:solidFill>
            </a:endParaRPr>
          </a:p>
          <a:p>
            <a:endParaRPr lang="nb-NO" sz="1400" dirty="0">
              <a:solidFill>
                <a:schemeClr val="tx2"/>
              </a:solidFill>
            </a:endParaRP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F72A2C5E-2B61-48DF-86D8-381A16A685D9}"/>
              </a:ext>
            </a:extLst>
          </p:cNvPr>
          <p:cNvCxnSpPr/>
          <p:nvPr/>
        </p:nvCxnSpPr>
        <p:spPr>
          <a:xfrm>
            <a:off x="866996" y="5332987"/>
            <a:ext cx="10600660" cy="0"/>
          </a:xfrm>
          <a:prstGeom prst="line">
            <a:avLst/>
          </a:prstGeom>
          <a:ln w="28575">
            <a:solidFill>
              <a:srgbClr val="FF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1E85A28-945A-404D-BFB2-56E3E6076919}"/>
              </a:ext>
            </a:extLst>
          </p:cNvPr>
          <p:cNvSpPr txBox="1">
            <a:spLocks/>
          </p:cNvSpPr>
          <p:nvPr/>
        </p:nvSpPr>
        <p:spPr>
          <a:xfrm>
            <a:off x="909528" y="6008917"/>
            <a:ext cx="4125610" cy="7559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Projectcanvas by </a:t>
            </a:r>
            <a:r>
              <a:rPr lang="en-GB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www.forskningsradet.no</a:t>
            </a:r>
            <a:r>
              <a:rPr lang="en-GB" sz="1200" dirty="0">
                <a:solidFill>
                  <a:schemeClr val="tx2"/>
                </a:solidFill>
              </a:rPr>
              <a:t> is licensed under a Creative Commons Attribution-NonCommercial-NoDerivatives 4.0 International Licence.</a:t>
            </a:r>
          </a:p>
          <a:p>
            <a:pPr lvl="1"/>
            <a:endParaRPr lang="en-GB" sz="1200" dirty="0">
              <a:solidFill>
                <a:schemeClr val="tx2"/>
              </a:solidFill>
            </a:endParaRPr>
          </a:p>
          <a:p>
            <a:pPr lvl="1"/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44B18FB-3C2B-412D-B5D3-4E6FD8D66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5721860"/>
            <a:ext cx="745830" cy="26033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75E730E-D788-4D60-A6AA-BA1F488A9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800" y="1404000"/>
            <a:ext cx="3783670" cy="363925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8733CF4-A134-4596-8E2E-7AED05EA9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310" y="2715178"/>
            <a:ext cx="978649" cy="90657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07B20DC-B8EC-4F63-9C36-447FED990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979" y="3637833"/>
            <a:ext cx="335309" cy="251482"/>
          </a:xfrm>
          <a:prstGeom prst="rect">
            <a:avLst/>
          </a:prstGeom>
        </p:spPr>
      </p:pic>
      <p:pic>
        <p:nvPicPr>
          <p:cNvPr id="13" name="Bilde 12" descr="Et bilde som inneholder klokke&#10;&#10;Automatisk generert beskrivelse">
            <a:extLst>
              <a:ext uri="{FF2B5EF4-FFF2-40B4-BE49-F238E27FC236}">
                <a16:creationId xmlns:a16="http://schemas.microsoft.com/office/drawing/2014/main" id="{FB0136F7-9131-49DC-A726-8EC1FD3B8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31" y="3519627"/>
            <a:ext cx="2359115" cy="1800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9BA1E1CF-1D4C-465D-918C-8826AFE0D4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24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0EDCE04-7A78-44F1-9FD7-6AD31E684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7FF035-0407-4D6C-B631-990A97901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7EC964B-DC3D-4EE4-9B62-3B4F4AA20C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94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F5FF7BF-A43B-4D77-801A-71277F71A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4DD336-20ED-4E97-89B8-5456E9DA2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F82431-028B-41E6-89AA-45D7F43C8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890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B541B60-BC3E-4685-8571-33A7768ED9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DC934D-FEBA-4377-855F-5F3B74B5C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A9E2CD8-A94C-41C9-ACDA-2683F31999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58C27F-1F60-44E1-AD0A-60A184845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61577CE-7C13-4F30-90B5-92D6821A27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ABB39C-86DE-4221-BE4F-3889E1AD69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525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8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90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2EF6D0-C549-439F-859C-4F9419BD2814}"/>
              </a:ext>
            </a:extLst>
          </p:cNvPr>
          <p:cNvSpPr txBox="1">
            <a:spLocks/>
          </p:cNvSpPr>
          <p:nvPr/>
        </p:nvSpPr>
        <p:spPr>
          <a:xfrm>
            <a:off x="14443" y="1900175"/>
            <a:ext cx="2974246" cy="10289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Prosjekt-</a:t>
            </a:r>
            <a:b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kanvas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748DF5C-9F55-4F53-8830-4CDF9C6DEFDA}"/>
              </a:ext>
            </a:extLst>
          </p:cNvPr>
          <p:cNvSpPr txBox="1"/>
          <p:nvPr/>
        </p:nvSpPr>
        <p:spPr>
          <a:xfrm>
            <a:off x="457200" y="3116423"/>
            <a:ext cx="22015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b-NO" sz="1100" dirty="0">
                <a:solidFill>
                  <a:srgbClr val="CFD7DB"/>
                </a:solidFill>
              </a:rPr>
              <a:t>Prosjektkanvas er et verktøy med spørsmål som hjelper deg å avklare om du har et FoU-prosjekt. </a:t>
            </a:r>
          </a:p>
          <a:p>
            <a:pPr lvl="0">
              <a:defRPr/>
            </a:pPr>
            <a:r>
              <a:rPr lang="nb-NO" sz="1100" dirty="0">
                <a:solidFill>
                  <a:srgbClr val="CFD7DB"/>
                </a:solidFill>
              </a:rPr>
              <a:t>Det er også godt egnet for dialog med aktører som er involvert i prosjektet.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i="0" u="none" strike="noStrike" kern="1200" cap="none" spc="0" normalizeH="0" baseline="0" noProof="0" dirty="0">
              <a:ln>
                <a:noFill/>
              </a:ln>
              <a:solidFill>
                <a:srgbClr val="CFD7D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105313F-6379-4DC4-8E9B-5DDB3EED233A}"/>
              </a:ext>
            </a:extLst>
          </p:cNvPr>
          <p:cNvSpPr/>
          <p:nvPr/>
        </p:nvSpPr>
        <p:spPr>
          <a:xfrm>
            <a:off x="2988689" y="0"/>
            <a:ext cx="920331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DDB47E7-7C58-48C2-AB39-8B27FE81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88" y="1023448"/>
            <a:ext cx="9203312" cy="517686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5CBDF27-6D02-4D88-AB79-FA422C93B8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96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72C4D87-505E-4DBA-8510-57E04D65ED25}"/>
              </a:ext>
            </a:extLst>
          </p:cNvPr>
          <p:cNvSpPr/>
          <p:nvPr/>
        </p:nvSpPr>
        <p:spPr>
          <a:xfrm>
            <a:off x="2988689" y="0"/>
            <a:ext cx="920331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5A62F16-BAF4-4C08-9BB3-1A00B999DB06}"/>
              </a:ext>
            </a:extLst>
          </p:cNvPr>
          <p:cNvSpPr txBox="1">
            <a:spLocks/>
          </p:cNvSpPr>
          <p:nvPr/>
        </p:nvSpPr>
        <p:spPr>
          <a:xfrm>
            <a:off x="14443" y="2400047"/>
            <a:ext cx="2974246" cy="15552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nb-NO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Bruksområder </a:t>
            </a:r>
          </a:p>
          <a:p>
            <a:pPr algn="ctr">
              <a:spcAft>
                <a:spcPts val="600"/>
              </a:spcAft>
            </a:pPr>
            <a:r>
              <a:rPr lang="nb-NO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verktøyet</a:t>
            </a:r>
          </a:p>
          <a:p>
            <a:pPr algn="ctr">
              <a:spcAft>
                <a:spcPts val="600"/>
              </a:spcAft>
            </a:pPr>
            <a:r>
              <a:rPr lang="nb-NO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Prosjektkanvas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F48382E-7B8A-4E7D-B484-FA4227DB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055" y="1159951"/>
            <a:ext cx="9096375" cy="568642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DA7A9A6-F2CD-4672-933A-3A83428479B4}"/>
              </a:ext>
            </a:extLst>
          </p:cNvPr>
          <p:cNvSpPr/>
          <p:nvPr/>
        </p:nvSpPr>
        <p:spPr>
          <a:xfrm>
            <a:off x="11536326" y="6602819"/>
            <a:ext cx="510362" cy="243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1B31CB7-BF13-4923-B5FD-4B500F0E1F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30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32338F33-C821-4DFD-9798-AC1B51094C2D}"/>
              </a:ext>
            </a:extLst>
          </p:cNvPr>
          <p:cNvSpPr txBox="1"/>
          <p:nvPr/>
        </p:nvSpPr>
        <p:spPr>
          <a:xfrm>
            <a:off x="2103516" y="2181158"/>
            <a:ext cx="7760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dirty="0">
                <a:solidFill>
                  <a:srgbClr val="CFD7DB"/>
                </a:solidFill>
              </a:rPr>
              <a:t>I denne redigerbare versjonen av Prosjektkanvas kan dere gjøre notater rundt prosjektet. </a:t>
            </a:r>
          </a:p>
          <a:p>
            <a:pPr>
              <a:defRPr/>
            </a:pPr>
            <a:endParaRPr lang="nb-NO" dirty="0">
              <a:solidFill>
                <a:srgbClr val="CFD7DB"/>
              </a:solidFill>
            </a:endParaRPr>
          </a:p>
          <a:p>
            <a:pPr>
              <a:defRPr/>
            </a:pPr>
            <a:r>
              <a:rPr lang="nb-NO" dirty="0">
                <a:solidFill>
                  <a:srgbClr val="CFD7DB"/>
                </a:solidFill>
              </a:rPr>
              <a:t>Fyll inn stikkord på neste ark (side 6). Hvis dere har behov for utdyping av ett eller flere av temaene kan det gjøres på de påfølgende arkene (side 7-11). </a:t>
            </a:r>
          </a:p>
          <a:p>
            <a:pPr>
              <a:defRPr/>
            </a:pPr>
            <a:endParaRPr lang="nb-NO" dirty="0">
              <a:solidFill>
                <a:srgbClr val="CFD7DB"/>
              </a:solidFill>
            </a:endParaRPr>
          </a:p>
          <a:p>
            <a:pPr>
              <a:defRPr/>
            </a:pPr>
            <a:r>
              <a:rPr lang="nb-NO" u="sng" dirty="0">
                <a:solidFill>
                  <a:srgbClr val="CFD7DB"/>
                </a:solidFill>
              </a:rPr>
              <a:t>Start alltid først med å svare på spørsmålene i kjernen i kanvasen, dvs. idéen</a:t>
            </a:r>
            <a:r>
              <a:rPr lang="nb-NO" dirty="0">
                <a:solidFill>
                  <a:srgbClr val="CFD7DB"/>
                </a:solidFill>
              </a:rPr>
              <a:t>. </a:t>
            </a:r>
          </a:p>
          <a:p>
            <a:pPr>
              <a:defRPr/>
            </a:pPr>
            <a:r>
              <a:rPr lang="nb-NO" dirty="0">
                <a:solidFill>
                  <a:srgbClr val="CFD7DB"/>
                </a:solidFill>
              </a:rPr>
              <a:t>Gå deretter videre med å svare på spørsmålene under overskriftene i sirkelen i denne rekkefølgen: </a:t>
            </a:r>
          </a:p>
          <a:p>
            <a:pPr marL="800100" lvl="1" indent="-342900">
              <a:buAutoNum type="arabicPeriod"/>
              <a:defRPr/>
            </a:pPr>
            <a:r>
              <a:rPr lang="nb-NO" dirty="0">
                <a:solidFill>
                  <a:srgbClr val="CFD7DB"/>
                </a:solidFill>
              </a:rPr>
              <a:t>Nytte for bedrift</a:t>
            </a:r>
          </a:p>
          <a:p>
            <a:pPr marL="800100" lvl="1" indent="-342900">
              <a:buAutoNum type="arabicPeriod"/>
              <a:defRPr/>
            </a:pPr>
            <a:r>
              <a:rPr lang="nb-NO" dirty="0">
                <a:solidFill>
                  <a:srgbClr val="CFD7DB"/>
                </a:solidFill>
              </a:rPr>
              <a:t>Nytte for samfunn</a:t>
            </a:r>
          </a:p>
          <a:p>
            <a:pPr marL="800100" lvl="1" indent="-342900">
              <a:buAutoNum type="arabicPeriod"/>
              <a:defRPr/>
            </a:pPr>
            <a:r>
              <a:rPr lang="nb-NO" dirty="0">
                <a:solidFill>
                  <a:srgbClr val="CFD7DB"/>
                </a:solidFill>
              </a:rPr>
              <a:t>Behov for forskning </a:t>
            </a:r>
          </a:p>
          <a:p>
            <a:pPr marL="800100" lvl="1" indent="-342900">
              <a:buAutoNum type="arabicPeriod"/>
              <a:defRPr/>
            </a:pPr>
            <a:r>
              <a:rPr lang="nb-NO" dirty="0">
                <a:solidFill>
                  <a:srgbClr val="CFD7DB"/>
                </a:solidFill>
              </a:rPr>
              <a:t>Forskningsaktiviteter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9749644-50C0-4F02-BAFA-0C156E22245A}"/>
              </a:ext>
            </a:extLst>
          </p:cNvPr>
          <p:cNvSpPr/>
          <p:nvPr/>
        </p:nvSpPr>
        <p:spPr>
          <a:xfrm>
            <a:off x="2930152" y="1379386"/>
            <a:ext cx="6331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 bruker du Prosjektkanvas</a:t>
            </a:r>
            <a:endParaRPr lang="nb-NO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A3133B5-F014-48AC-B202-8AA95617E885}"/>
              </a:ext>
            </a:extLst>
          </p:cNvPr>
          <p:cNvCxnSpPr>
            <a:cxnSpLocks/>
          </p:cNvCxnSpPr>
          <p:nvPr/>
        </p:nvCxnSpPr>
        <p:spPr>
          <a:xfrm>
            <a:off x="1483051" y="1967210"/>
            <a:ext cx="88569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07B94F34-96B8-498B-8857-403E1D39FC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5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B354493-344D-4CC4-A963-2C784A808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6004DF-9921-42D7-B068-3469887CF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BB24C8-4E60-420A-9606-7BF39338C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C155FD2-E067-41FB-8FA8-7A1335CC9A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B695D34-C07F-46D1-9498-C16E5CCD2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4475F19-F030-4CDE-916D-5972B449E1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45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526EE57-1F64-4913-9238-5C3621885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B478D9-07AD-4F6A-A0D8-AA6F060C9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DFFFD1-A4B2-486D-AF87-170C4E359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51AF02D-724E-4641-ABEC-B2992A8AE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25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2862364-9836-4C12-99F1-BB6349709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726AFE-D7BC-47F4-9EA8-141FE5148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7A6C2E-82F7-4FB4-8158-ED061B506F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6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4E07268-CB9F-47AA-B53A-EBF53C028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D8F8DD-C7B7-4CD4-A28D-AD1DAE4DE8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CB85CD3-E61D-43A9-BC02-9A6AA2223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09944"/>
      </p:ext>
    </p:extLst>
  </p:cSld>
  <p:clrMapOvr>
    <a:masterClrMapping/>
  </p:clrMapOvr>
</p:sld>
</file>

<file path=ppt/theme/theme1.xml><?xml version="1.0" encoding="utf-8"?>
<a:theme xmlns:a="http://schemas.openxmlformats.org/drawingml/2006/main" name="Prosjektkanv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feaa13a8-ff43-4ca6-9bec-5b64dcde6bf6" xsi:nil="true"/>
    <Tema xmlns="feaa13a8-ff43-4ca6-9bec-5b64dcde6bf6"/>
    <Kanal xmlns="feaa13a8-ff43-4ca6-9bec-5b64dcde6bf6" xsi:nil="true"/>
    <TaxCatchAll xmlns="b698ac79-4e05-437f-8025-203a531218a5"/>
    <o555f8cf5d90444ca1fa4607ada592d4 xmlns="feaa13a8-ff43-4ca6-9bec-5b64dcde6bf6">
      <Terms xmlns="http://schemas.microsoft.com/office/infopath/2007/PartnerControls"/>
    </o555f8cf5d90444ca1fa4607ada592d4>
    <n9672ec110ad4304bbf5de3054926027 xmlns="feaa13a8-ff43-4ca6-9bec-5b64dcde6bf6">
      <Terms xmlns="http://schemas.microsoft.com/office/infopath/2007/PartnerControls"/>
    </n9672ec110ad4304bbf5de3054926027>
    <M_x00e5_lgruppe xmlns="feaa13a8-ff43-4ca6-9bec-5b64dcde6b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1572D17F09343834D6B0EB5C729F3" ma:contentTypeVersion="25" ma:contentTypeDescription="Create a new document." ma:contentTypeScope="" ma:versionID="bbfd44cee750f79ef776f9f2a6121bb6">
  <xsd:schema xmlns:xsd="http://www.w3.org/2001/XMLSchema" xmlns:xs="http://www.w3.org/2001/XMLSchema" xmlns:p="http://schemas.microsoft.com/office/2006/metadata/properties" xmlns:ns2="feaa13a8-ff43-4ca6-9bec-5b64dcde6bf6" xmlns:ns3="b698ac79-4e05-437f-8025-203a531218a5" targetNamespace="http://schemas.microsoft.com/office/2006/metadata/properties" ma:root="true" ma:fieldsID="7aa22d29617c185192cc3360b53e27ab" ns2:_="" ns3:_="">
    <xsd:import namespace="feaa13a8-ff43-4ca6-9bec-5b64dcde6bf6"/>
    <xsd:import namespace="b698ac79-4e05-437f-8025-203a531218a5"/>
    <xsd:element name="properties">
      <xsd:complexType>
        <xsd:sequence>
          <xsd:element name="documentManagement">
            <xsd:complexType>
              <xsd:all>
                <xsd:element ref="ns2:Dokumenttype" minOccurs="0"/>
                <xsd:element ref="ns2:Kanal" minOccurs="0"/>
                <xsd:element ref="ns2:M_x00e5_lgruppe" minOccurs="0"/>
                <xsd:element ref="ns2:Tema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9672ec110ad4304bbf5de3054926027" minOccurs="0"/>
                <xsd:element ref="ns3:TaxCatchAll" minOccurs="0"/>
                <xsd:element ref="ns2:o555f8cf5d90444ca1fa4607ada592d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a13a8-ff43-4ca6-9bec-5b64dcde6bf6" elementFormDefault="qualified">
    <xsd:import namespace="http://schemas.microsoft.com/office/2006/documentManagement/types"/>
    <xsd:import namespace="http://schemas.microsoft.com/office/infopath/2007/PartnerControls"/>
    <xsd:element name="Dokumenttype" ma:index="3" nillable="true" ma:displayName="Dokumenttype" ma:format="Dropdown" ma:internalName="Dokumenttype" ma:readOnly="false">
      <xsd:simpleType>
        <xsd:restriction base="dms:Choice">
          <xsd:enumeration value="Analyse"/>
          <xsd:enumeration value="Bilde"/>
          <xsd:enumeration value="Design"/>
          <xsd:enumeration value="Innlegg"/>
          <xsd:enumeration value="Kronikk"/>
          <xsd:enumeration value="Ledermøtesak"/>
          <xsd:enumeration value="Nyhetssak"/>
          <xsd:enumeration value="Plan"/>
          <xsd:enumeration value="Presentasjon"/>
          <xsd:enumeration value="Pressemelding"/>
          <xsd:enumeration value="Rapport"/>
          <xsd:enumeration value="Referat"/>
          <xsd:enumeration value="Rådata"/>
          <xsd:enumeration value="Styresak"/>
          <xsd:enumeration value="Talepunkter"/>
          <xsd:enumeration value="Undersøkelse"/>
        </xsd:restriction>
      </xsd:simpleType>
    </xsd:element>
    <xsd:element name="Kanal" ma:index="4" nillable="true" ma:displayName="Kanal" ma:format="Dropdown" ma:internalName="Kanal" ma:readOnly="false">
      <xsd:simpleType>
        <xsd:restriction base="dms:Choice">
          <xsd:enumeration value="Arrangement"/>
          <xsd:enumeration value="Fagpresse"/>
          <xsd:enumeration value="Intranett"/>
          <xsd:enumeration value="Lokalmedia"/>
          <xsd:enumeration value="Nettsted"/>
          <xsd:enumeration value="Nyhetsbrev"/>
          <xsd:enumeration value="Nysgjerrigper.no"/>
          <xsd:enumeration value="Riksmedia"/>
          <xsd:enumeration value="Skattefunn.no"/>
          <xsd:enumeration value="Sosiale media"/>
        </xsd:restriction>
      </xsd:simpleType>
    </xsd:element>
    <xsd:element name="M_x00e5_lgruppe" ma:index="5" nillable="true" ma:displayName="Målgruppe" ma:format="Dropdown" ma:internalName="M_x00e5_lgruppe" ma:readOnly="false">
      <xsd:simpleType>
        <xsd:restriction base="dms:Choice">
          <xsd:enumeration value="Ansatte"/>
          <xsd:enumeration value="Barn og unge"/>
          <xsd:enumeration value="Befolkning"/>
          <xsd:enumeration value="Departementer"/>
          <xsd:enumeration value="Fageksperter"/>
          <xsd:enumeration value="Forskningsorganisasjoner"/>
          <xsd:enumeration value="Institutter"/>
          <xsd:enumeration value="Interessenter"/>
          <xsd:enumeration value="Ledere internt"/>
          <xsd:enumeration value="Næringsliv"/>
          <xsd:enumeration value="Offentlig sektor"/>
          <xsd:enumeration value="Politikere"/>
          <xsd:enumeration value="Søkere"/>
        </xsd:restriction>
      </xsd:simpleType>
    </xsd:element>
    <xsd:element name="Tema" ma:index="7" nillable="true" ma:displayName="Tema" ma:internalName="Tema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ærekraftig utvikling"/>
                    <xsd:enumeration value="Forskningsformidling"/>
                    <xsd:enumeration value="Forskningspolitikk"/>
                    <xsd:enumeration value="Grønt skifte"/>
                    <xsd:enumeration value="Hav"/>
                    <xsd:enumeration value="Helse og velferd"/>
                    <xsd:enumeration value="Internasjonalt"/>
                    <xsd:enumeration value="Korona-ekspertrolle"/>
                    <xsd:enumeration value="Næringsliv"/>
                    <xsd:enumeration value="Offentlig sektor"/>
                    <xsd:enumeration value="Organisasjon"/>
                    <xsd:enumeration value="Samhørighet og globalisering"/>
                    <xsd:enumeration value="Teknologi og digitalisering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n9672ec110ad4304bbf5de3054926027" ma:index="21" nillable="true" ma:taxonomy="true" ma:internalName="n9672ec110ad4304bbf5de3054926027" ma:taxonomyFieldName="_x00c5_r" ma:displayName="År" ma:readOnly="false" ma:default="" ma:fieldId="{79672ec1-10ad-4304-bbf5-de3054926027}" ma:sspId="26cff002-41dc-47c6-9720-c7756c5075c9" ma:termSetId="13d025f8-819f-44d5-a2f7-55fd601ec1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55f8cf5d90444ca1fa4607ada592d4" ma:index="27" nillable="true" ma:taxonomy="true" ma:internalName="o555f8cf5d90444ca1fa4607ada592d4" ma:taxonomyFieldName="S_x00f8_knadstype" ma:displayName="Søknadstype" ma:readOnly="false" ma:default="" ma:fieldId="{8555f8cf-5d90-444c-a1fa-4607ada592d4}" ma:sspId="26cff002-41dc-47c6-9720-c7756c5075c9" ma:termSetId="ddbdb09e-41b3-4d16-aacd-f27f7de5e1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8ac79-4e05-437f-8025-203a5312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2d3b919c-2f54-4a64-8de4-7cbdb830932a}" ma:internalName="TaxCatchAll" ma:readOnly="false" ma:showField="CatchAllData" ma:web="b698ac79-4e05-437f-8025-203a531218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AD00C8-5210-4BD5-AAAA-D083C064DE43}">
  <ds:schemaRefs>
    <ds:schemaRef ds:uri="356d02eb-e9b3-4582-93d7-14ec5dcaa72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2ECDA2-9810-4780-A55B-96B24A415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44693B-1D54-41A9-A582-2B8731584B68}"/>
</file>

<file path=docProps/app.xml><?xml version="1.0" encoding="utf-8"?>
<Properties xmlns="http://schemas.openxmlformats.org/officeDocument/2006/extended-properties" xmlns:vt="http://schemas.openxmlformats.org/officeDocument/2006/docPropsVTypes">
  <TotalTime>12830</TotalTime>
  <Words>197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Prosjektkanvas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Rigmor Fardal</dc:creator>
  <cp:lastModifiedBy>Beate Nicoline Andersen</cp:lastModifiedBy>
  <cp:revision>183</cp:revision>
  <dcterms:created xsi:type="dcterms:W3CDTF">2020-04-27T19:12:44Z</dcterms:created>
  <dcterms:modified xsi:type="dcterms:W3CDTF">2021-05-05T14:21:45Z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0x010100A631572D17F09343834D6B0EB5C729F3</vt:lpwstr>
  </property>
</Properties>
</file>