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3"/>
  </p:notesMasterIdLst>
  <p:sldIdLst>
    <p:sldId id="257" r:id="rId3"/>
    <p:sldId id="328" r:id="rId4"/>
    <p:sldId id="283" r:id="rId5"/>
    <p:sldId id="304" r:id="rId6"/>
    <p:sldId id="272" r:id="rId7"/>
    <p:sldId id="319" r:id="rId8"/>
    <p:sldId id="329" r:id="rId9"/>
    <p:sldId id="286" r:id="rId10"/>
    <p:sldId id="269" r:id="rId11"/>
    <p:sldId id="273" r:id="rId12"/>
    <p:sldId id="313" r:id="rId13"/>
    <p:sldId id="314" r:id="rId14"/>
    <p:sldId id="305" r:id="rId15"/>
    <p:sldId id="315" r:id="rId16"/>
    <p:sldId id="323" r:id="rId17"/>
    <p:sldId id="327" r:id="rId18"/>
    <p:sldId id="324" r:id="rId19"/>
    <p:sldId id="322" r:id="rId20"/>
    <p:sldId id="318" r:id="rId21"/>
    <p:sldId id="264" r:id="rId22"/>
  </p:sldIdLst>
  <p:sldSz cx="12192000" cy="6858000"/>
  <p:notesSz cx="6794500" cy="9906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FFCC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23" d="100"/>
          <a:sy n="123" d="100"/>
        </p:scale>
        <p:origin x="114" y="3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 Id="rId3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48645" y="0"/>
            <a:ext cx="2944283" cy="497020"/>
          </a:xfrm>
          <a:prstGeom prst="rect">
            <a:avLst/>
          </a:prstGeom>
        </p:spPr>
        <p:txBody>
          <a:bodyPr vert="horz" lIns="91440" tIns="45720" rIns="91440" bIns="45720" rtlCol="0"/>
          <a:lstStyle>
            <a:lvl1pPr algn="r">
              <a:defRPr sz="1200"/>
            </a:lvl1pPr>
          </a:lstStyle>
          <a:p>
            <a:fld id="{45E7674A-B818-4BB7-893D-C4CB29CACD41}" type="datetimeFigureOut">
              <a:rPr lang="nb-NO" smtClean="0"/>
              <a:t>26.06.2026</a:t>
            </a:fld>
            <a:endParaRPr lang="nb-NO"/>
          </a:p>
        </p:txBody>
      </p:sp>
      <p:sp>
        <p:nvSpPr>
          <p:cNvPr id="4" name="Plassholder for lysbilde 3"/>
          <p:cNvSpPr>
            <a:spLocks noGrp="1" noRot="1" noChangeAspect="1"/>
          </p:cNvSpPr>
          <p:nvPr>
            <p:ph type="sldImg" idx="2"/>
          </p:nvPr>
        </p:nvSpPr>
        <p:spPr>
          <a:xfrm>
            <a:off x="425450" y="1238250"/>
            <a:ext cx="5943600" cy="334327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450" y="4767262"/>
            <a:ext cx="5435600" cy="3900488"/>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08981"/>
            <a:ext cx="2944283" cy="497019"/>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48645" y="9408981"/>
            <a:ext cx="2944283" cy="497019"/>
          </a:xfrm>
          <a:prstGeom prst="rect">
            <a:avLst/>
          </a:prstGeom>
        </p:spPr>
        <p:txBody>
          <a:bodyPr vert="horz" lIns="91440" tIns="45720" rIns="91440" bIns="45720" rtlCol="0" anchor="b"/>
          <a:lstStyle>
            <a:lvl1pPr algn="r">
              <a:defRPr sz="1200"/>
            </a:lvl1pPr>
          </a:lstStyle>
          <a:p>
            <a:fld id="{A94E4B07-73E1-40F9-87C5-5FBC3AAD29FC}" type="slidenum">
              <a:rPr lang="nb-NO" smtClean="0"/>
              <a:t>‹#›</a:t>
            </a:fld>
            <a:endParaRPr lang="nb-NO"/>
          </a:p>
        </p:txBody>
      </p:sp>
    </p:spTree>
    <p:extLst>
      <p:ext uri="{BB962C8B-B14F-4D97-AF65-F5344CB8AC3E}">
        <p14:creationId xmlns:p14="http://schemas.microsoft.com/office/powerpoint/2010/main" val="4228995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8FFB0-5EDB-4754-977A-F41B0FAA4F73}"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22824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p:cNvSpPr>
            <a:spLocks noGrp="1"/>
          </p:cNvSpPr>
          <p:nvPr>
            <p:ph type="dt" sz="half" idx="10"/>
          </p:nvPr>
        </p:nvSpPr>
        <p:spPr/>
        <p:txBody>
          <a:bodyPr/>
          <a:lstStyle/>
          <a:p>
            <a:fld id="{0EE560B7-9637-4D6A-85D8-B4FED3BCCEA3}" type="datetimeFigureOut">
              <a:rPr lang="nb-NO" smtClean="0"/>
              <a:t>26.06.2026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48B4C3D-9CAA-4863-BDF7-EE2F096F35A1}" type="slidenum">
              <a:rPr lang="nb-NO" smtClean="0"/>
              <a:t>‹#›</a:t>
            </a:fld>
            <a:endParaRPr lang="nb-NO"/>
          </a:p>
        </p:txBody>
      </p:sp>
    </p:spTree>
    <p:extLst>
      <p:ext uri="{BB962C8B-B14F-4D97-AF65-F5344CB8AC3E}">
        <p14:creationId xmlns:p14="http://schemas.microsoft.com/office/powerpoint/2010/main" val="2318753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fld id="{0EE560B7-9637-4D6A-85D8-B4FED3BCCEA3}" type="datetimeFigureOut">
              <a:rPr lang="nb-NO" smtClean="0"/>
              <a:t>26.06.2026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48B4C3D-9CAA-4863-BDF7-EE2F096F35A1}" type="slidenum">
              <a:rPr lang="nb-NO" smtClean="0"/>
              <a:t>‹#›</a:t>
            </a:fld>
            <a:endParaRPr lang="nb-NO"/>
          </a:p>
        </p:txBody>
      </p:sp>
    </p:spTree>
    <p:extLst>
      <p:ext uri="{BB962C8B-B14F-4D97-AF65-F5344CB8AC3E}">
        <p14:creationId xmlns:p14="http://schemas.microsoft.com/office/powerpoint/2010/main" val="2788752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nb-NO"/>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fld id="{0EE560B7-9637-4D6A-85D8-B4FED3BCCEA3}" type="datetimeFigureOut">
              <a:rPr lang="nb-NO" smtClean="0"/>
              <a:t>26.06.2026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48B4C3D-9CAA-4863-BDF7-EE2F096F35A1}" type="slidenum">
              <a:rPr lang="nb-NO" smtClean="0"/>
              <a:t>‹#›</a:t>
            </a:fld>
            <a:endParaRPr lang="nb-NO"/>
          </a:p>
        </p:txBody>
      </p:sp>
    </p:spTree>
    <p:extLst>
      <p:ext uri="{BB962C8B-B14F-4D97-AF65-F5344CB8AC3E}">
        <p14:creationId xmlns:p14="http://schemas.microsoft.com/office/powerpoint/2010/main" val="2122816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5CE0C7-1504-FC5D-DB25-5717B5CEA51D}"/>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4B6AE35A-F7BF-C0F3-B50E-EC8D48304A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68039262-A062-BC86-2845-3B4A6DA38B69}"/>
              </a:ext>
            </a:extLst>
          </p:cNvPr>
          <p:cNvSpPr>
            <a:spLocks noGrp="1"/>
          </p:cNvSpPr>
          <p:nvPr>
            <p:ph type="dt" sz="half" idx="10"/>
          </p:nvPr>
        </p:nvSpPr>
        <p:spPr/>
        <p:txBody>
          <a:bodyPr/>
          <a:lstStyle/>
          <a:p>
            <a:fld id="{F1DF9890-7C48-43AA-ACE4-46C1120D6B3B}" type="datetimeFigureOut">
              <a:rPr lang="nb-NO" smtClean="0"/>
              <a:t>26.06.2026</a:t>
            </a:fld>
            <a:endParaRPr lang="nb-NO"/>
          </a:p>
        </p:txBody>
      </p:sp>
      <p:sp>
        <p:nvSpPr>
          <p:cNvPr id="5" name="Plassholder for bunntekst 4">
            <a:extLst>
              <a:ext uri="{FF2B5EF4-FFF2-40B4-BE49-F238E27FC236}">
                <a16:creationId xmlns:a16="http://schemas.microsoft.com/office/drawing/2014/main" id="{DF7EC5A9-4384-A2BF-990B-02E62738013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535A81E-5B09-C628-F645-D6A48F39EC81}"/>
              </a:ext>
            </a:extLst>
          </p:cNvPr>
          <p:cNvSpPr>
            <a:spLocks noGrp="1"/>
          </p:cNvSpPr>
          <p:nvPr>
            <p:ph type="sldNum" sz="quarter" idx="12"/>
          </p:nvPr>
        </p:nvSpPr>
        <p:spPr/>
        <p:txBody>
          <a:bodyPr/>
          <a:lstStyle/>
          <a:p>
            <a:fld id="{486EA8BE-8EB8-4C15-9C5B-7BA682EEE56B}" type="slidenum">
              <a:rPr lang="nb-NO" smtClean="0"/>
              <a:t>‹#›</a:t>
            </a:fld>
            <a:endParaRPr lang="nb-NO"/>
          </a:p>
        </p:txBody>
      </p:sp>
    </p:spTree>
    <p:extLst>
      <p:ext uri="{BB962C8B-B14F-4D97-AF65-F5344CB8AC3E}">
        <p14:creationId xmlns:p14="http://schemas.microsoft.com/office/powerpoint/2010/main" val="3772415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5DEBA8-2C15-AAC8-12E5-F9FEB221B33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565C7496-96B7-BA68-53EB-AFC0A6F6CE17}"/>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0F9D3B3-634D-16E6-7E81-A7D6C7CBABD9}"/>
              </a:ext>
            </a:extLst>
          </p:cNvPr>
          <p:cNvSpPr>
            <a:spLocks noGrp="1"/>
          </p:cNvSpPr>
          <p:nvPr>
            <p:ph type="dt" sz="half" idx="10"/>
          </p:nvPr>
        </p:nvSpPr>
        <p:spPr/>
        <p:txBody>
          <a:bodyPr/>
          <a:lstStyle/>
          <a:p>
            <a:fld id="{F1DF9890-7C48-43AA-ACE4-46C1120D6B3B}" type="datetimeFigureOut">
              <a:rPr lang="nb-NO" smtClean="0"/>
              <a:t>26.06.2026</a:t>
            </a:fld>
            <a:endParaRPr lang="nb-NO"/>
          </a:p>
        </p:txBody>
      </p:sp>
      <p:sp>
        <p:nvSpPr>
          <p:cNvPr id="5" name="Plassholder for bunntekst 4">
            <a:extLst>
              <a:ext uri="{FF2B5EF4-FFF2-40B4-BE49-F238E27FC236}">
                <a16:creationId xmlns:a16="http://schemas.microsoft.com/office/drawing/2014/main" id="{7B8D20EF-46CA-5C48-8C9F-ACCD39186CD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D3F3675-575E-0352-ED4F-2E6E3122E5A0}"/>
              </a:ext>
            </a:extLst>
          </p:cNvPr>
          <p:cNvSpPr>
            <a:spLocks noGrp="1"/>
          </p:cNvSpPr>
          <p:nvPr>
            <p:ph type="sldNum" sz="quarter" idx="12"/>
          </p:nvPr>
        </p:nvSpPr>
        <p:spPr/>
        <p:txBody>
          <a:bodyPr/>
          <a:lstStyle/>
          <a:p>
            <a:fld id="{486EA8BE-8EB8-4C15-9C5B-7BA682EEE56B}" type="slidenum">
              <a:rPr lang="nb-NO" smtClean="0"/>
              <a:t>‹#›</a:t>
            </a:fld>
            <a:endParaRPr lang="nb-NO"/>
          </a:p>
        </p:txBody>
      </p:sp>
    </p:spTree>
    <p:extLst>
      <p:ext uri="{BB962C8B-B14F-4D97-AF65-F5344CB8AC3E}">
        <p14:creationId xmlns:p14="http://schemas.microsoft.com/office/powerpoint/2010/main" val="3596334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DB2DF5-F2D7-2351-4D30-11A3D6639AD0}"/>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E02D1367-7B3B-CA4D-8EDB-51B6412E372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16B09311-5D74-7642-FC55-1E30F4BA4651}"/>
              </a:ext>
            </a:extLst>
          </p:cNvPr>
          <p:cNvSpPr>
            <a:spLocks noGrp="1"/>
          </p:cNvSpPr>
          <p:nvPr>
            <p:ph type="dt" sz="half" idx="10"/>
          </p:nvPr>
        </p:nvSpPr>
        <p:spPr/>
        <p:txBody>
          <a:bodyPr/>
          <a:lstStyle/>
          <a:p>
            <a:fld id="{F1DF9890-7C48-43AA-ACE4-46C1120D6B3B}" type="datetimeFigureOut">
              <a:rPr lang="nb-NO" smtClean="0"/>
              <a:t>26.06.2026</a:t>
            </a:fld>
            <a:endParaRPr lang="nb-NO"/>
          </a:p>
        </p:txBody>
      </p:sp>
      <p:sp>
        <p:nvSpPr>
          <p:cNvPr id="5" name="Plassholder for bunntekst 4">
            <a:extLst>
              <a:ext uri="{FF2B5EF4-FFF2-40B4-BE49-F238E27FC236}">
                <a16:creationId xmlns:a16="http://schemas.microsoft.com/office/drawing/2014/main" id="{980B3239-48D6-CE7A-79B8-5BB4F89CD96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50E3E4D-DC90-1685-80EA-2A3F346BAA0E}"/>
              </a:ext>
            </a:extLst>
          </p:cNvPr>
          <p:cNvSpPr>
            <a:spLocks noGrp="1"/>
          </p:cNvSpPr>
          <p:nvPr>
            <p:ph type="sldNum" sz="quarter" idx="12"/>
          </p:nvPr>
        </p:nvSpPr>
        <p:spPr/>
        <p:txBody>
          <a:bodyPr/>
          <a:lstStyle/>
          <a:p>
            <a:fld id="{486EA8BE-8EB8-4C15-9C5B-7BA682EEE56B}" type="slidenum">
              <a:rPr lang="nb-NO" smtClean="0"/>
              <a:t>‹#›</a:t>
            </a:fld>
            <a:endParaRPr lang="nb-NO"/>
          </a:p>
        </p:txBody>
      </p:sp>
    </p:spTree>
    <p:extLst>
      <p:ext uri="{BB962C8B-B14F-4D97-AF65-F5344CB8AC3E}">
        <p14:creationId xmlns:p14="http://schemas.microsoft.com/office/powerpoint/2010/main" val="4209034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85281E-0617-B5D6-3192-3BA2F8512B85}"/>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C91B0D09-103B-CDA7-4012-1DC847F353BD}"/>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90FE01F-5322-6B86-F041-4852C63613FD}"/>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7DDB9D6A-7906-F9FC-29D6-4E7D8F8488E5}"/>
              </a:ext>
            </a:extLst>
          </p:cNvPr>
          <p:cNvSpPr>
            <a:spLocks noGrp="1"/>
          </p:cNvSpPr>
          <p:nvPr>
            <p:ph type="dt" sz="half" idx="10"/>
          </p:nvPr>
        </p:nvSpPr>
        <p:spPr/>
        <p:txBody>
          <a:bodyPr/>
          <a:lstStyle/>
          <a:p>
            <a:fld id="{F1DF9890-7C48-43AA-ACE4-46C1120D6B3B}" type="datetimeFigureOut">
              <a:rPr lang="nb-NO" smtClean="0"/>
              <a:t>26.06.2026</a:t>
            </a:fld>
            <a:endParaRPr lang="nb-NO"/>
          </a:p>
        </p:txBody>
      </p:sp>
      <p:sp>
        <p:nvSpPr>
          <p:cNvPr id="6" name="Plassholder for bunntekst 5">
            <a:extLst>
              <a:ext uri="{FF2B5EF4-FFF2-40B4-BE49-F238E27FC236}">
                <a16:creationId xmlns:a16="http://schemas.microsoft.com/office/drawing/2014/main" id="{E74BBC1C-8C31-44B9-16AA-BF3D73E8C4D5}"/>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61174E4-F6D7-EF2A-439F-04FA6E01A77F}"/>
              </a:ext>
            </a:extLst>
          </p:cNvPr>
          <p:cNvSpPr>
            <a:spLocks noGrp="1"/>
          </p:cNvSpPr>
          <p:nvPr>
            <p:ph type="sldNum" sz="quarter" idx="12"/>
          </p:nvPr>
        </p:nvSpPr>
        <p:spPr/>
        <p:txBody>
          <a:bodyPr/>
          <a:lstStyle/>
          <a:p>
            <a:fld id="{486EA8BE-8EB8-4C15-9C5B-7BA682EEE56B}" type="slidenum">
              <a:rPr lang="nb-NO" smtClean="0"/>
              <a:t>‹#›</a:t>
            </a:fld>
            <a:endParaRPr lang="nb-NO"/>
          </a:p>
        </p:txBody>
      </p:sp>
    </p:spTree>
    <p:extLst>
      <p:ext uri="{BB962C8B-B14F-4D97-AF65-F5344CB8AC3E}">
        <p14:creationId xmlns:p14="http://schemas.microsoft.com/office/powerpoint/2010/main" val="3608891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59DF6A-C003-8D90-D520-8D548EE4169E}"/>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5952D10C-F416-932C-60AD-A9726F8E55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5961B465-3D86-644C-6707-DDABB1D24AE2}"/>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7AC90E5B-96C0-604E-2E24-C02A8C0AE5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E5BF218A-C26D-9783-4111-5A1123A797B7}"/>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FB6EDBCC-A6D4-25BE-81AE-A9939AAC2A33}"/>
              </a:ext>
            </a:extLst>
          </p:cNvPr>
          <p:cNvSpPr>
            <a:spLocks noGrp="1"/>
          </p:cNvSpPr>
          <p:nvPr>
            <p:ph type="dt" sz="half" idx="10"/>
          </p:nvPr>
        </p:nvSpPr>
        <p:spPr/>
        <p:txBody>
          <a:bodyPr/>
          <a:lstStyle/>
          <a:p>
            <a:fld id="{F1DF9890-7C48-43AA-ACE4-46C1120D6B3B}" type="datetimeFigureOut">
              <a:rPr lang="nb-NO" smtClean="0"/>
              <a:t>26.06.2026</a:t>
            </a:fld>
            <a:endParaRPr lang="nb-NO"/>
          </a:p>
        </p:txBody>
      </p:sp>
      <p:sp>
        <p:nvSpPr>
          <p:cNvPr id="8" name="Plassholder for bunntekst 7">
            <a:extLst>
              <a:ext uri="{FF2B5EF4-FFF2-40B4-BE49-F238E27FC236}">
                <a16:creationId xmlns:a16="http://schemas.microsoft.com/office/drawing/2014/main" id="{656F4CE3-2308-C1A5-E086-11132406A529}"/>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BC320415-6D20-A074-73D9-9D3AE0EDA483}"/>
              </a:ext>
            </a:extLst>
          </p:cNvPr>
          <p:cNvSpPr>
            <a:spLocks noGrp="1"/>
          </p:cNvSpPr>
          <p:nvPr>
            <p:ph type="sldNum" sz="quarter" idx="12"/>
          </p:nvPr>
        </p:nvSpPr>
        <p:spPr/>
        <p:txBody>
          <a:bodyPr/>
          <a:lstStyle/>
          <a:p>
            <a:fld id="{486EA8BE-8EB8-4C15-9C5B-7BA682EEE56B}" type="slidenum">
              <a:rPr lang="nb-NO" smtClean="0"/>
              <a:t>‹#›</a:t>
            </a:fld>
            <a:endParaRPr lang="nb-NO"/>
          </a:p>
        </p:txBody>
      </p:sp>
    </p:spTree>
    <p:extLst>
      <p:ext uri="{BB962C8B-B14F-4D97-AF65-F5344CB8AC3E}">
        <p14:creationId xmlns:p14="http://schemas.microsoft.com/office/powerpoint/2010/main" val="3708061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832A586-F2CE-13D1-38A5-AA8243C7788B}"/>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E7ED94A8-B4B8-FEFC-1CCE-19C46D631EB3}"/>
              </a:ext>
            </a:extLst>
          </p:cNvPr>
          <p:cNvSpPr>
            <a:spLocks noGrp="1"/>
          </p:cNvSpPr>
          <p:nvPr>
            <p:ph type="dt" sz="half" idx="10"/>
          </p:nvPr>
        </p:nvSpPr>
        <p:spPr/>
        <p:txBody>
          <a:bodyPr/>
          <a:lstStyle/>
          <a:p>
            <a:fld id="{F1DF9890-7C48-43AA-ACE4-46C1120D6B3B}" type="datetimeFigureOut">
              <a:rPr lang="nb-NO" smtClean="0"/>
              <a:t>26.06.2026</a:t>
            </a:fld>
            <a:endParaRPr lang="nb-NO"/>
          </a:p>
        </p:txBody>
      </p:sp>
      <p:sp>
        <p:nvSpPr>
          <p:cNvPr id="4" name="Plassholder for bunntekst 3">
            <a:extLst>
              <a:ext uri="{FF2B5EF4-FFF2-40B4-BE49-F238E27FC236}">
                <a16:creationId xmlns:a16="http://schemas.microsoft.com/office/drawing/2014/main" id="{660D6E1C-B397-06D0-C1E5-778C6F8156DE}"/>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8CDC1220-2975-5223-FDC6-B24A79AF591A}"/>
              </a:ext>
            </a:extLst>
          </p:cNvPr>
          <p:cNvSpPr>
            <a:spLocks noGrp="1"/>
          </p:cNvSpPr>
          <p:nvPr>
            <p:ph type="sldNum" sz="quarter" idx="12"/>
          </p:nvPr>
        </p:nvSpPr>
        <p:spPr/>
        <p:txBody>
          <a:bodyPr/>
          <a:lstStyle/>
          <a:p>
            <a:fld id="{486EA8BE-8EB8-4C15-9C5B-7BA682EEE56B}" type="slidenum">
              <a:rPr lang="nb-NO" smtClean="0"/>
              <a:t>‹#›</a:t>
            </a:fld>
            <a:endParaRPr lang="nb-NO"/>
          </a:p>
        </p:txBody>
      </p:sp>
    </p:spTree>
    <p:extLst>
      <p:ext uri="{BB962C8B-B14F-4D97-AF65-F5344CB8AC3E}">
        <p14:creationId xmlns:p14="http://schemas.microsoft.com/office/powerpoint/2010/main" val="466127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D2CD2F24-C51C-5069-FA0A-C9B8EA34DBE0}"/>
              </a:ext>
            </a:extLst>
          </p:cNvPr>
          <p:cNvSpPr>
            <a:spLocks noGrp="1"/>
          </p:cNvSpPr>
          <p:nvPr>
            <p:ph type="dt" sz="half" idx="10"/>
          </p:nvPr>
        </p:nvSpPr>
        <p:spPr/>
        <p:txBody>
          <a:bodyPr/>
          <a:lstStyle/>
          <a:p>
            <a:fld id="{F1DF9890-7C48-43AA-ACE4-46C1120D6B3B}" type="datetimeFigureOut">
              <a:rPr lang="nb-NO" smtClean="0"/>
              <a:t>26.06.2026</a:t>
            </a:fld>
            <a:endParaRPr lang="nb-NO"/>
          </a:p>
        </p:txBody>
      </p:sp>
      <p:sp>
        <p:nvSpPr>
          <p:cNvPr id="3" name="Plassholder for bunntekst 2">
            <a:extLst>
              <a:ext uri="{FF2B5EF4-FFF2-40B4-BE49-F238E27FC236}">
                <a16:creationId xmlns:a16="http://schemas.microsoft.com/office/drawing/2014/main" id="{8A51738C-F1CC-23C5-FD50-D26F1BE44114}"/>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D80142ED-CA43-3758-740F-2EC5DE3C0B78}"/>
              </a:ext>
            </a:extLst>
          </p:cNvPr>
          <p:cNvSpPr>
            <a:spLocks noGrp="1"/>
          </p:cNvSpPr>
          <p:nvPr>
            <p:ph type="sldNum" sz="quarter" idx="12"/>
          </p:nvPr>
        </p:nvSpPr>
        <p:spPr/>
        <p:txBody>
          <a:bodyPr/>
          <a:lstStyle/>
          <a:p>
            <a:fld id="{486EA8BE-8EB8-4C15-9C5B-7BA682EEE56B}" type="slidenum">
              <a:rPr lang="nb-NO" smtClean="0"/>
              <a:t>‹#›</a:t>
            </a:fld>
            <a:endParaRPr lang="nb-NO"/>
          </a:p>
        </p:txBody>
      </p:sp>
    </p:spTree>
    <p:extLst>
      <p:ext uri="{BB962C8B-B14F-4D97-AF65-F5344CB8AC3E}">
        <p14:creationId xmlns:p14="http://schemas.microsoft.com/office/powerpoint/2010/main" val="1308870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0C6B5D-AB7B-34C0-A1EF-599C7A4D9C22}"/>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792BBD3B-3F5B-AB58-EEF8-AF97969891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734FCDF8-02AD-59EC-EDE2-753DA4B7EA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52A27205-DF9B-1B39-C119-26331EF9B05D}"/>
              </a:ext>
            </a:extLst>
          </p:cNvPr>
          <p:cNvSpPr>
            <a:spLocks noGrp="1"/>
          </p:cNvSpPr>
          <p:nvPr>
            <p:ph type="dt" sz="half" idx="10"/>
          </p:nvPr>
        </p:nvSpPr>
        <p:spPr/>
        <p:txBody>
          <a:bodyPr/>
          <a:lstStyle/>
          <a:p>
            <a:fld id="{F1DF9890-7C48-43AA-ACE4-46C1120D6B3B}" type="datetimeFigureOut">
              <a:rPr lang="nb-NO" smtClean="0"/>
              <a:t>26.06.2026</a:t>
            </a:fld>
            <a:endParaRPr lang="nb-NO"/>
          </a:p>
        </p:txBody>
      </p:sp>
      <p:sp>
        <p:nvSpPr>
          <p:cNvPr id="6" name="Plassholder for bunntekst 5">
            <a:extLst>
              <a:ext uri="{FF2B5EF4-FFF2-40B4-BE49-F238E27FC236}">
                <a16:creationId xmlns:a16="http://schemas.microsoft.com/office/drawing/2014/main" id="{D1629B49-4C22-85C6-E96C-75C7D26F7D4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E3C0EA5-D179-74E2-1C11-81A121A99E39}"/>
              </a:ext>
            </a:extLst>
          </p:cNvPr>
          <p:cNvSpPr>
            <a:spLocks noGrp="1"/>
          </p:cNvSpPr>
          <p:nvPr>
            <p:ph type="sldNum" sz="quarter" idx="12"/>
          </p:nvPr>
        </p:nvSpPr>
        <p:spPr/>
        <p:txBody>
          <a:bodyPr/>
          <a:lstStyle/>
          <a:p>
            <a:fld id="{486EA8BE-8EB8-4C15-9C5B-7BA682EEE56B}" type="slidenum">
              <a:rPr lang="nb-NO" smtClean="0"/>
              <a:t>‹#›</a:t>
            </a:fld>
            <a:endParaRPr lang="nb-NO"/>
          </a:p>
        </p:txBody>
      </p:sp>
    </p:spTree>
    <p:extLst>
      <p:ext uri="{BB962C8B-B14F-4D97-AF65-F5344CB8AC3E}">
        <p14:creationId xmlns:p14="http://schemas.microsoft.com/office/powerpoint/2010/main" val="1634078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fld id="{0EE560B7-9637-4D6A-85D8-B4FED3BCCEA3}" type="datetimeFigureOut">
              <a:rPr lang="nb-NO" smtClean="0"/>
              <a:t>26.06.2026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48B4C3D-9CAA-4863-BDF7-EE2F096F35A1}" type="slidenum">
              <a:rPr lang="nb-NO" smtClean="0"/>
              <a:t>‹#›</a:t>
            </a:fld>
            <a:endParaRPr lang="nb-NO"/>
          </a:p>
        </p:txBody>
      </p:sp>
    </p:spTree>
    <p:extLst>
      <p:ext uri="{BB962C8B-B14F-4D97-AF65-F5344CB8AC3E}">
        <p14:creationId xmlns:p14="http://schemas.microsoft.com/office/powerpoint/2010/main" val="1757297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DF06BDC-6A84-23B1-330A-6EE1C71C769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4225C74D-A7D6-48DA-F034-A1CFC05CC6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60FF2F0F-0318-A48F-C4A2-0309A0A7AF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966686D-D1AA-8FB5-6CC4-97A5227C6C5A}"/>
              </a:ext>
            </a:extLst>
          </p:cNvPr>
          <p:cNvSpPr>
            <a:spLocks noGrp="1"/>
          </p:cNvSpPr>
          <p:nvPr>
            <p:ph type="dt" sz="half" idx="10"/>
          </p:nvPr>
        </p:nvSpPr>
        <p:spPr/>
        <p:txBody>
          <a:bodyPr/>
          <a:lstStyle/>
          <a:p>
            <a:fld id="{F1DF9890-7C48-43AA-ACE4-46C1120D6B3B}" type="datetimeFigureOut">
              <a:rPr lang="nb-NO" smtClean="0"/>
              <a:t>26.06.2026</a:t>
            </a:fld>
            <a:endParaRPr lang="nb-NO"/>
          </a:p>
        </p:txBody>
      </p:sp>
      <p:sp>
        <p:nvSpPr>
          <p:cNvPr id="6" name="Plassholder for bunntekst 5">
            <a:extLst>
              <a:ext uri="{FF2B5EF4-FFF2-40B4-BE49-F238E27FC236}">
                <a16:creationId xmlns:a16="http://schemas.microsoft.com/office/drawing/2014/main" id="{881E2DF0-FF95-2611-5229-6E604F2C5E7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73D9341-AD81-9AE5-3DFC-F54703511DD4}"/>
              </a:ext>
            </a:extLst>
          </p:cNvPr>
          <p:cNvSpPr>
            <a:spLocks noGrp="1"/>
          </p:cNvSpPr>
          <p:nvPr>
            <p:ph type="sldNum" sz="quarter" idx="12"/>
          </p:nvPr>
        </p:nvSpPr>
        <p:spPr/>
        <p:txBody>
          <a:bodyPr/>
          <a:lstStyle/>
          <a:p>
            <a:fld id="{486EA8BE-8EB8-4C15-9C5B-7BA682EEE56B}" type="slidenum">
              <a:rPr lang="nb-NO" smtClean="0"/>
              <a:t>‹#›</a:t>
            </a:fld>
            <a:endParaRPr lang="nb-NO"/>
          </a:p>
        </p:txBody>
      </p:sp>
    </p:spTree>
    <p:extLst>
      <p:ext uri="{BB962C8B-B14F-4D97-AF65-F5344CB8AC3E}">
        <p14:creationId xmlns:p14="http://schemas.microsoft.com/office/powerpoint/2010/main" val="3830062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08C96B-B4E2-66FF-51C4-785171FEDFEB}"/>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F5A3E5E6-F2B8-DD96-583D-F3775B02D53C}"/>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06B70AD-AA1D-C752-C0E9-8519819E1289}"/>
              </a:ext>
            </a:extLst>
          </p:cNvPr>
          <p:cNvSpPr>
            <a:spLocks noGrp="1"/>
          </p:cNvSpPr>
          <p:nvPr>
            <p:ph type="dt" sz="half" idx="10"/>
          </p:nvPr>
        </p:nvSpPr>
        <p:spPr/>
        <p:txBody>
          <a:bodyPr/>
          <a:lstStyle/>
          <a:p>
            <a:fld id="{F1DF9890-7C48-43AA-ACE4-46C1120D6B3B}" type="datetimeFigureOut">
              <a:rPr lang="nb-NO" smtClean="0"/>
              <a:t>26.06.2026</a:t>
            </a:fld>
            <a:endParaRPr lang="nb-NO"/>
          </a:p>
        </p:txBody>
      </p:sp>
      <p:sp>
        <p:nvSpPr>
          <p:cNvPr id="5" name="Plassholder for bunntekst 4">
            <a:extLst>
              <a:ext uri="{FF2B5EF4-FFF2-40B4-BE49-F238E27FC236}">
                <a16:creationId xmlns:a16="http://schemas.microsoft.com/office/drawing/2014/main" id="{E47AADFE-EF83-34E3-D485-03526494020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20AF7A6-0550-929B-5A9B-58DF7B3636CF}"/>
              </a:ext>
            </a:extLst>
          </p:cNvPr>
          <p:cNvSpPr>
            <a:spLocks noGrp="1"/>
          </p:cNvSpPr>
          <p:nvPr>
            <p:ph type="sldNum" sz="quarter" idx="12"/>
          </p:nvPr>
        </p:nvSpPr>
        <p:spPr/>
        <p:txBody>
          <a:bodyPr/>
          <a:lstStyle/>
          <a:p>
            <a:fld id="{486EA8BE-8EB8-4C15-9C5B-7BA682EEE56B}" type="slidenum">
              <a:rPr lang="nb-NO" smtClean="0"/>
              <a:t>‹#›</a:t>
            </a:fld>
            <a:endParaRPr lang="nb-NO"/>
          </a:p>
        </p:txBody>
      </p:sp>
    </p:spTree>
    <p:extLst>
      <p:ext uri="{BB962C8B-B14F-4D97-AF65-F5344CB8AC3E}">
        <p14:creationId xmlns:p14="http://schemas.microsoft.com/office/powerpoint/2010/main" val="2838751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DB2B774C-7A69-C853-B445-D7955E026B20}"/>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DD2BCEBE-4689-770F-154C-A223276270B9}"/>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E58CA12-C513-A17A-91F6-45F13BC9B5B4}"/>
              </a:ext>
            </a:extLst>
          </p:cNvPr>
          <p:cNvSpPr>
            <a:spLocks noGrp="1"/>
          </p:cNvSpPr>
          <p:nvPr>
            <p:ph type="dt" sz="half" idx="10"/>
          </p:nvPr>
        </p:nvSpPr>
        <p:spPr/>
        <p:txBody>
          <a:bodyPr/>
          <a:lstStyle/>
          <a:p>
            <a:fld id="{F1DF9890-7C48-43AA-ACE4-46C1120D6B3B}" type="datetimeFigureOut">
              <a:rPr lang="nb-NO" smtClean="0"/>
              <a:t>26.06.2026</a:t>
            </a:fld>
            <a:endParaRPr lang="nb-NO"/>
          </a:p>
        </p:txBody>
      </p:sp>
      <p:sp>
        <p:nvSpPr>
          <p:cNvPr id="5" name="Plassholder for bunntekst 4">
            <a:extLst>
              <a:ext uri="{FF2B5EF4-FFF2-40B4-BE49-F238E27FC236}">
                <a16:creationId xmlns:a16="http://schemas.microsoft.com/office/drawing/2014/main" id="{2CF412F4-831C-1950-435F-34A22F7ED86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4DEB5FA-922B-8459-34CD-5F07829CCACB}"/>
              </a:ext>
            </a:extLst>
          </p:cNvPr>
          <p:cNvSpPr>
            <a:spLocks noGrp="1"/>
          </p:cNvSpPr>
          <p:nvPr>
            <p:ph type="sldNum" sz="quarter" idx="12"/>
          </p:nvPr>
        </p:nvSpPr>
        <p:spPr/>
        <p:txBody>
          <a:bodyPr/>
          <a:lstStyle/>
          <a:p>
            <a:fld id="{486EA8BE-8EB8-4C15-9C5B-7BA682EEE56B}" type="slidenum">
              <a:rPr lang="nb-NO" smtClean="0"/>
              <a:t>‹#›</a:t>
            </a:fld>
            <a:endParaRPr lang="nb-NO"/>
          </a:p>
        </p:txBody>
      </p:sp>
    </p:spTree>
    <p:extLst>
      <p:ext uri="{BB962C8B-B14F-4D97-AF65-F5344CB8AC3E}">
        <p14:creationId xmlns:p14="http://schemas.microsoft.com/office/powerpoint/2010/main" val="2182332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b-NO"/>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EE560B7-9637-4D6A-85D8-B4FED3BCCEA3}" type="datetimeFigureOut">
              <a:rPr lang="nb-NO" smtClean="0"/>
              <a:t>26.06.2026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48B4C3D-9CAA-4863-BDF7-EE2F096F35A1}" type="slidenum">
              <a:rPr lang="nb-NO" smtClean="0"/>
              <a:t>‹#›</a:t>
            </a:fld>
            <a:endParaRPr lang="nb-NO"/>
          </a:p>
        </p:txBody>
      </p:sp>
    </p:spTree>
    <p:extLst>
      <p:ext uri="{BB962C8B-B14F-4D97-AF65-F5344CB8AC3E}">
        <p14:creationId xmlns:p14="http://schemas.microsoft.com/office/powerpoint/2010/main" val="2728213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p:cNvSpPr>
            <a:spLocks noGrp="1"/>
          </p:cNvSpPr>
          <p:nvPr>
            <p:ph type="dt" sz="half" idx="10"/>
          </p:nvPr>
        </p:nvSpPr>
        <p:spPr/>
        <p:txBody>
          <a:bodyPr/>
          <a:lstStyle/>
          <a:p>
            <a:fld id="{0EE560B7-9637-4D6A-85D8-B4FED3BCCEA3}" type="datetimeFigureOut">
              <a:rPr lang="nb-NO" smtClean="0"/>
              <a:t>26.06.2026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248B4C3D-9CAA-4863-BDF7-EE2F096F35A1}" type="slidenum">
              <a:rPr lang="nb-NO" smtClean="0"/>
              <a:t>‹#›</a:t>
            </a:fld>
            <a:endParaRPr lang="nb-NO"/>
          </a:p>
        </p:txBody>
      </p:sp>
    </p:spTree>
    <p:extLst>
      <p:ext uri="{BB962C8B-B14F-4D97-AF65-F5344CB8AC3E}">
        <p14:creationId xmlns:p14="http://schemas.microsoft.com/office/powerpoint/2010/main" val="219910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nb-NO"/>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p:cNvSpPr>
            <a:spLocks noGrp="1"/>
          </p:cNvSpPr>
          <p:nvPr>
            <p:ph type="dt" sz="half" idx="10"/>
          </p:nvPr>
        </p:nvSpPr>
        <p:spPr/>
        <p:txBody>
          <a:bodyPr/>
          <a:lstStyle/>
          <a:p>
            <a:fld id="{0EE560B7-9637-4D6A-85D8-B4FED3BCCEA3}" type="datetimeFigureOut">
              <a:rPr lang="nb-NO" smtClean="0"/>
              <a:t>26.06.2026</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248B4C3D-9CAA-4863-BDF7-EE2F096F35A1}" type="slidenum">
              <a:rPr lang="nb-NO" smtClean="0"/>
              <a:t>‹#›</a:t>
            </a:fld>
            <a:endParaRPr lang="nb-NO"/>
          </a:p>
        </p:txBody>
      </p:sp>
    </p:spTree>
    <p:extLst>
      <p:ext uri="{BB962C8B-B14F-4D97-AF65-F5344CB8AC3E}">
        <p14:creationId xmlns:p14="http://schemas.microsoft.com/office/powerpoint/2010/main" val="3958957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Date Placeholder 2"/>
          <p:cNvSpPr>
            <a:spLocks noGrp="1"/>
          </p:cNvSpPr>
          <p:nvPr>
            <p:ph type="dt" sz="half" idx="10"/>
          </p:nvPr>
        </p:nvSpPr>
        <p:spPr/>
        <p:txBody>
          <a:bodyPr/>
          <a:lstStyle/>
          <a:p>
            <a:fld id="{0EE560B7-9637-4D6A-85D8-B4FED3BCCEA3}" type="datetimeFigureOut">
              <a:rPr lang="nb-NO" smtClean="0"/>
              <a:t>26.06.2026</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248B4C3D-9CAA-4863-BDF7-EE2F096F35A1}" type="slidenum">
              <a:rPr lang="nb-NO" smtClean="0"/>
              <a:t>‹#›</a:t>
            </a:fld>
            <a:endParaRPr lang="nb-NO"/>
          </a:p>
        </p:txBody>
      </p:sp>
    </p:spTree>
    <p:extLst>
      <p:ext uri="{BB962C8B-B14F-4D97-AF65-F5344CB8AC3E}">
        <p14:creationId xmlns:p14="http://schemas.microsoft.com/office/powerpoint/2010/main" val="3847813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E560B7-9637-4D6A-85D8-B4FED3BCCEA3}" type="datetimeFigureOut">
              <a:rPr lang="nb-NO" smtClean="0"/>
              <a:t>26.06.2026</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248B4C3D-9CAA-4863-BDF7-EE2F096F35A1}" type="slidenum">
              <a:rPr lang="nb-NO" smtClean="0"/>
              <a:t>‹#›</a:t>
            </a:fld>
            <a:endParaRPr lang="nb-NO"/>
          </a:p>
        </p:txBody>
      </p:sp>
    </p:spTree>
    <p:extLst>
      <p:ext uri="{BB962C8B-B14F-4D97-AF65-F5344CB8AC3E}">
        <p14:creationId xmlns:p14="http://schemas.microsoft.com/office/powerpoint/2010/main" val="2983999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EE560B7-9637-4D6A-85D8-B4FED3BCCEA3}" type="datetimeFigureOut">
              <a:rPr lang="nb-NO" smtClean="0"/>
              <a:t>26.06.2026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248B4C3D-9CAA-4863-BDF7-EE2F096F35A1}" type="slidenum">
              <a:rPr lang="nb-NO" smtClean="0"/>
              <a:t>‹#›</a:t>
            </a:fld>
            <a:endParaRPr lang="nb-NO"/>
          </a:p>
        </p:txBody>
      </p:sp>
    </p:spTree>
    <p:extLst>
      <p:ext uri="{BB962C8B-B14F-4D97-AF65-F5344CB8AC3E}">
        <p14:creationId xmlns:p14="http://schemas.microsoft.com/office/powerpoint/2010/main" val="520808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EE560B7-9637-4D6A-85D8-B4FED3BCCEA3}" type="datetimeFigureOut">
              <a:rPr lang="nb-NO" smtClean="0"/>
              <a:t>26.06.2026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248B4C3D-9CAA-4863-BDF7-EE2F096F35A1}" type="slidenum">
              <a:rPr lang="nb-NO" smtClean="0"/>
              <a:t>‹#›</a:t>
            </a:fld>
            <a:endParaRPr lang="nb-NO"/>
          </a:p>
        </p:txBody>
      </p:sp>
    </p:spTree>
    <p:extLst>
      <p:ext uri="{BB962C8B-B14F-4D97-AF65-F5344CB8AC3E}">
        <p14:creationId xmlns:p14="http://schemas.microsoft.com/office/powerpoint/2010/main" val="4222432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3000">
              <a:schemeClr val="accent1">
                <a:lumMod val="45000"/>
                <a:lumOff val="55000"/>
              </a:schemeClr>
            </a:gs>
            <a:gs pos="92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E560B7-9637-4D6A-85D8-B4FED3BCCEA3}" type="datetimeFigureOut">
              <a:rPr lang="nb-NO" smtClean="0"/>
              <a:t>26.06.2026</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8B4C3D-9CAA-4863-BDF7-EE2F096F35A1}" type="slidenum">
              <a:rPr lang="nb-NO" smtClean="0"/>
              <a:t>‹#›</a:t>
            </a:fld>
            <a:endParaRPr lang="nb-NO"/>
          </a:p>
        </p:txBody>
      </p:sp>
    </p:spTree>
    <p:extLst>
      <p:ext uri="{BB962C8B-B14F-4D97-AF65-F5344CB8AC3E}">
        <p14:creationId xmlns:p14="http://schemas.microsoft.com/office/powerpoint/2010/main" val="33437215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1021D22-3712-0D09-4DBD-6C5C626C1F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CA69487D-2793-B31E-2416-45786F3CA2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3345A07-5878-A96E-0900-9E68C86D39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1DF9890-7C48-43AA-ACE4-46C1120D6B3B}" type="datetimeFigureOut">
              <a:rPr lang="nb-NO" smtClean="0"/>
              <a:t>26.06.2026</a:t>
            </a:fld>
            <a:endParaRPr lang="nb-NO"/>
          </a:p>
        </p:txBody>
      </p:sp>
      <p:sp>
        <p:nvSpPr>
          <p:cNvPr id="5" name="Plassholder for bunntekst 4">
            <a:extLst>
              <a:ext uri="{FF2B5EF4-FFF2-40B4-BE49-F238E27FC236}">
                <a16:creationId xmlns:a16="http://schemas.microsoft.com/office/drawing/2014/main" id="{C187D0C0-D346-A758-3136-46A825AA36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08FDCD4E-BC1E-ECD8-4590-8A7B648F9B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6EA8BE-8EB8-4C15-9C5B-7BA682EEE56B}" type="slidenum">
              <a:rPr lang="nb-NO" smtClean="0"/>
              <a:t>‹#›</a:t>
            </a:fld>
            <a:endParaRPr lang="nb-NO"/>
          </a:p>
        </p:txBody>
      </p:sp>
    </p:spTree>
    <p:extLst>
      <p:ext uri="{BB962C8B-B14F-4D97-AF65-F5344CB8AC3E}">
        <p14:creationId xmlns:p14="http://schemas.microsoft.com/office/powerpoint/2010/main" val="27257597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sv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image" Target="../media/image1.sv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sv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1.sv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sv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sv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5.png"/><Relationship Id="rId2" Type="http://schemas.openxmlformats.org/officeDocument/2006/relationships/image" Target="../media/image1.sv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hyperlink" Target="http://www.arche.uio.no/" TargetMode="External"/><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svg"/><Relationship Id="rId1" Type="http://schemas.openxmlformats.org/officeDocument/2006/relationships/slideLayout" Target="../slideLayouts/slideLayout7.xml"/><Relationship Id="rId6" Type="http://schemas.openxmlformats.org/officeDocument/2006/relationships/hyperlink" Target="http://www.arche.uio.no/"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5.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gif"/><Relationship Id="rId2" Type="http://schemas.openxmlformats.org/officeDocument/2006/relationships/image" Target="../media/image1.sv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jpeg"/><Relationship Id="rId15" Type="http://schemas.openxmlformats.org/officeDocument/2006/relationships/image" Target="../media/image46.png"/><Relationship Id="rId10" Type="http://schemas.openxmlformats.org/officeDocument/2006/relationships/image" Target="../media/image41.jpeg"/><Relationship Id="rId19"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40.png"/><Relationship Id="rId1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hyperlink" Target="http://www.arche.uio.no/" TargetMode="External"/><Relationship Id="rId4" Type="http://schemas.openxmlformats.org/officeDocument/2006/relationships/image" Target="../media/image1.sv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jpeg"/><Relationship Id="rId7" Type="http://schemas.openxmlformats.org/officeDocument/2006/relationships/image" Target="../media/image1.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jpe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sv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7.jp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svg"/></Relationships>
</file>

<file path=ppt/slides/_rels/slide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hyperlink" Target="https://marie-sklodowska-curie-actions.ec.europa.eu/news/doctoral-networks-2022-call-results#:~:text=MSCA%20Doctoral%20Networks%202022" TargetMode="Externa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sv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k 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21931" y="365760"/>
            <a:ext cx="2301875" cy="1391401"/>
          </a:xfrm>
          <a:prstGeom prst="rect">
            <a:avLst/>
          </a:prstGeom>
        </p:spPr>
      </p:pic>
      <p:sp>
        <p:nvSpPr>
          <p:cNvPr id="5" name="Rectangle 2"/>
          <p:cNvSpPr>
            <a:spLocks noChangeArrowheads="1"/>
          </p:cNvSpPr>
          <p:nvPr/>
        </p:nvSpPr>
        <p:spPr bwMode="auto">
          <a:xfrm>
            <a:off x="0" y="-249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152352"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693" y="6035782"/>
            <a:ext cx="2932979" cy="653432"/>
          </a:xfrm>
          <a:prstGeom prst="rect">
            <a:avLst/>
          </a:prstGeom>
        </p:spPr>
      </p:pic>
      <p:pic>
        <p:nvPicPr>
          <p:cNvPr id="7" name="Picture 5">
            <a:extLst>
              <a:ext uri="{FF2B5EF4-FFF2-40B4-BE49-F238E27FC236}">
                <a16:creationId xmlns:a16="http://schemas.microsoft.com/office/drawing/2014/main" id="{880A5085-3A2C-E31A-61FE-2E01DC8986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1931" y="5405895"/>
            <a:ext cx="3296630" cy="1913205"/>
          </a:xfrm>
          <a:prstGeom prst="rect">
            <a:avLst/>
          </a:prstGeom>
        </p:spPr>
      </p:pic>
      <p:sp>
        <p:nvSpPr>
          <p:cNvPr id="9" name="TekstSylinder 8">
            <a:extLst>
              <a:ext uri="{FF2B5EF4-FFF2-40B4-BE49-F238E27FC236}">
                <a16:creationId xmlns:a16="http://schemas.microsoft.com/office/drawing/2014/main" id="{274C28B3-AE49-D5B4-D291-986F9693A8A4}"/>
              </a:ext>
            </a:extLst>
          </p:cNvPr>
          <p:cNvSpPr txBox="1"/>
          <p:nvPr/>
        </p:nvSpPr>
        <p:spPr>
          <a:xfrm>
            <a:off x="1039087" y="1166842"/>
            <a:ext cx="11479474" cy="4524315"/>
          </a:xfrm>
          <a:prstGeom prst="rect">
            <a:avLst/>
          </a:prstGeom>
          <a:noFill/>
        </p:spPr>
        <p:txBody>
          <a:bodyPr wrap="square" rtlCol="0">
            <a:spAutoFit/>
          </a:bodyPr>
          <a:lstStyle/>
          <a:p>
            <a:r>
              <a:rPr lang="nb-NO" sz="2400" dirty="0">
                <a:solidFill>
                  <a:srgbClr val="002060"/>
                </a:solidFill>
              </a:rPr>
              <a:t>MSCA and RAISE </a:t>
            </a:r>
            <a:r>
              <a:rPr lang="nb-NO" sz="2400" dirty="0" err="1">
                <a:solidFill>
                  <a:srgbClr val="002060"/>
                </a:solidFill>
              </a:rPr>
              <a:t>Doctoral</a:t>
            </a:r>
            <a:r>
              <a:rPr lang="nb-NO" sz="2400" dirty="0">
                <a:solidFill>
                  <a:srgbClr val="002060"/>
                </a:solidFill>
              </a:rPr>
              <a:t> Networks 2026: </a:t>
            </a:r>
          </a:p>
          <a:p>
            <a:r>
              <a:rPr lang="nb-NO" sz="2400" dirty="0" err="1">
                <a:solidFill>
                  <a:srgbClr val="002060"/>
                </a:solidFill>
              </a:rPr>
              <a:t>Webinar</a:t>
            </a:r>
            <a:r>
              <a:rPr lang="nb-NO" sz="2400" dirty="0">
                <a:solidFill>
                  <a:srgbClr val="002060"/>
                </a:solidFill>
              </a:rPr>
              <a:t> </a:t>
            </a:r>
            <a:r>
              <a:rPr lang="nb-NO" sz="2400" dirty="0" err="1">
                <a:solidFill>
                  <a:srgbClr val="002060"/>
                </a:solidFill>
              </a:rPr>
              <a:t>about</a:t>
            </a:r>
            <a:r>
              <a:rPr lang="nb-NO" sz="2400" dirty="0">
                <a:solidFill>
                  <a:srgbClr val="002060"/>
                </a:solidFill>
              </a:rPr>
              <a:t> </a:t>
            </a:r>
            <a:r>
              <a:rPr lang="nb-NO" sz="2400" dirty="0" err="1">
                <a:solidFill>
                  <a:srgbClr val="002060"/>
                </a:solidFill>
              </a:rPr>
              <a:t>Researcher</a:t>
            </a:r>
            <a:r>
              <a:rPr lang="nb-NO" sz="2400" dirty="0">
                <a:solidFill>
                  <a:srgbClr val="002060"/>
                </a:solidFill>
              </a:rPr>
              <a:t> </a:t>
            </a:r>
            <a:r>
              <a:rPr lang="nb-NO" sz="2400" dirty="0" err="1">
                <a:solidFill>
                  <a:srgbClr val="002060"/>
                </a:solidFill>
              </a:rPr>
              <a:t>Education</a:t>
            </a:r>
            <a:r>
              <a:rPr lang="nb-NO" sz="2400" dirty="0">
                <a:solidFill>
                  <a:srgbClr val="002060"/>
                </a:solidFill>
              </a:rPr>
              <a:t> Network</a:t>
            </a:r>
          </a:p>
          <a:p>
            <a:r>
              <a:rPr lang="nb-NO" sz="2400" dirty="0">
                <a:solidFill>
                  <a:srgbClr val="002060"/>
                </a:solidFill>
              </a:rPr>
              <a:t>June 10th, 2026, 10:00-11:30</a:t>
            </a:r>
          </a:p>
          <a:p>
            <a:endParaRPr lang="nb-NO" sz="3200" dirty="0">
              <a:solidFill>
                <a:srgbClr val="002060"/>
              </a:solidFill>
            </a:endParaRPr>
          </a:p>
          <a:p>
            <a:r>
              <a:rPr lang="nb-NO" sz="4800" b="1" dirty="0">
                <a:solidFill>
                  <a:srgbClr val="002060"/>
                </a:solidFill>
              </a:rPr>
              <a:t>ArCHe – </a:t>
            </a:r>
          </a:p>
          <a:p>
            <a:r>
              <a:rPr lang="nb-NO" sz="4000" dirty="0" err="1">
                <a:solidFill>
                  <a:srgbClr val="002060"/>
                </a:solidFill>
              </a:rPr>
              <a:t>some</a:t>
            </a:r>
            <a:r>
              <a:rPr lang="nb-NO" sz="4000" dirty="0">
                <a:solidFill>
                  <a:srgbClr val="002060"/>
                </a:solidFill>
              </a:rPr>
              <a:t> </a:t>
            </a:r>
            <a:r>
              <a:rPr lang="nb-NO" sz="4000" dirty="0" err="1">
                <a:solidFill>
                  <a:srgbClr val="002060"/>
                </a:solidFill>
              </a:rPr>
              <a:t>insights</a:t>
            </a:r>
            <a:r>
              <a:rPr lang="nb-NO" sz="4000" dirty="0">
                <a:solidFill>
                  <a:srgbClr val="002060"/>
                </a:solidFill>
              </a:rPr>
              <a:t> from setting up and </a:t>
            </a:r>
            <a:r>
              <a:rPr lang="nb-NO" sz="4000" dirty="0" err="1">
                <a:solidFill>
                  <a:srgbClr val="002060"/>
                </a:solidFill>
              </a:rPr>
              <a:t>running</a:t>
            </a:r>
            <a:r>
              <a:rPr lang="nb-NO" sz="4000" dirty="0">
                <a:solidFill>
                  <a:srgbClr val="002060"/>
                </a:solidFill>
              </a:rPr>
              <a:t> a </a:t>
            </a:r>
          </a:p>
          <a:p>
            <a:r>
              <a:rPr lang="nb-NO" sz="4000" dirty="0">
                <a:solidFill>
                  <a:srgbClr val="002060"/>
                </a:solidFill>
              </a:rPr>
              <a:t>HORIZON MSCA </a:t>
            </a:r>
            <a:r>
              <a:rPr lang="nb-NO" sz="4000" dirty="0" err="1">
                <a:solidFill>
                  <a:srgbClr val="002060"/>
                </a:solidFill>
              </a:rPr>
              <a:t>Doctoral</a:t>
            </a:r>
            <a:r>
              <a:rPr lang="nb-NO" sz="4000" dirty="0">
                <a:solidFill>
                  <a:srgbClr val="002060"/>
                </a:solidFill>
              </a:rPr>
              <a:t> </a:t>
            </a:r>
            <a:r>
              <a:rPr lang="nb-NO" sz="4000" dirty="0" err="1">
                <a:solidFill>
                  <a:srgbClr val="002060"/>
                </a:solidFill>
              </a:rPr>
              <a:t>network</a:t>
            </a:r>
            <a:r>
              <a:rPr lang="nb-NO" sz="4000" dirty="0">
                <a:solidFill>
                  <a:srgbClr val="002060"/>
                </a:solidFill>
              </a:rPr>
              <a:t> </a:t>
            </a:r>
            <a:endParaRPr lang="nb-NO" sz="4000" b="1" dirty="0">
              <a:solidFill>
                <a:srgbClr val="002060"/>
              </a:solidFill>
            </a:endParaRPr>
          </a:p>
          <a:p>
            <a:endParaRPr lang="nb-NO" sz="2800" b="1" dirty="0">
              <a:solidFill>
                <a:srgbClr val="002060"/>
              </a:solidFill>
            </a:endParaRPr>
          </a:p>
          <a:p>
            <a:r>
              <a:rPr lang="nb-NO" sz="2800" i="1" dirty="0">
                <a:solidFill>
                  <a:srgbClr val="002060"/>
                </a:solidFill>
              </a:rPr>
              <a:t>Almut Schülke, Museum of Cultural History, </a:t>
            </a:r>
            <a:r>
              <a:rPr lang="nb-NO" sz="2800" i="1" dirty="0" err="1">
                <a:solidFill>
                  <a:srgbClr val="002060"/>
                </a:solidFill>
              </a:rPr>
              <a:t>University</a:t>
            </a:r>
            <a:r>
              <a:rPr lang="nb-NO" sz="2800" i="1" dirty="0">
                <a:solidFill>
                  <a:srgbClr val="002060"/>
                </a:solidFill>
              </a:rPr>
              <a:t> of Oslo</a:t>
            </a:r>
          </a:p>
        </p:txBody>
      </p:sp>
      <p:pic>
        <p:nvPicPr>
          <p:cNvPr id="3" name="Bilde 2">
            <a:extLst>
              <a:ext uri="{FF2B5EF4-FFF2-40B4-BE49-F238E27FC236}">
                <a16:creationId xmlns:a16="http://schemas.microsoft.com/office/drawing/2014/main" id="{BFB99C52-1B1D-09C5-0B7C-71628CBBED49}"/>
              </a:ext>
            </a:extLst>
          </p:cNvPr>
          <p:cNvPicPr>
            <a:picLocks noChangeAspect="1"/>
          </p:cNvPicPr>
          <p:nvPr/>
        </p:nvPicPr>
        <p:blipFill>
          <a:blip r:embed="rId6"/>
          <a:stretch>
            <a:fillRect/>
          </a:stretch>
        </p:blipFill>
        <p:spPr>
          <a:xfrm>
            <a:off x="1041646" y="595292"/>
            <a:ext cx="2149026" cy="571550"/>
          </a:xfrm>
          <a:prstGeom prst="rect">
            <a:avLst/>
          </a:prstGeom>
        </p:spPr>
      </p:pic>
    </p:spTree>
    <p:extLst>
      <p:ext uri="{BB962C8B-B14F-4D97-AF65-F5344CB8AC3E}">
        <p14:creationId xmlns:p14="http://schemas.microsoft.com/office/powerpoint/2010/main" val="4149638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3347" y="421500"/>
            <a:ext cx="10027972"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Arial"/>
                <a:ea typeface="+mn-ea"/>
                <a:cs typeface="+mn-cs"/>
              </a:rPr>
              <a:t>…. </a:t>
            </a:r>
            <a:r>
              <a:rPr kumimoji="0" lang="en-GB" sz="3200" b="1" i="0" u="none" strike="noStrike" kern="1200" cap="none" spc="0" normalizeH="0" baseline="0" noProof="0" dirty="0">
                <a:ln>
                  <a:noFill/>
                </a:ln>
                <a:solidFill>
                  <a:srgbClr val="002060"/>
                </a:solidFill>
                <a:effectLst/>
                <a:uLnTx/>
                <a:uFillTx/>
                <a:latin typeface="Arial"/>
                <a:ea typeface="+mn-ea"/>
                <a:cs typeface="+mn-cs"/>
              </a:rPr>
              <a:t>A little timeline</a:t>
            </a:r>
            <a:r>
              <a:rPr kumimoji="0" lang="en-GB" sz="3200" b="0" i="0" u="none" strike="noStrike" kern="1200" cap="none" spc="0" normalizeH="0" baseline="0" noProof="0" dirty="0">
                <a:ln>
                  <a:noFill/>
                </a:ln>
                <a:solidFill>
                  <a:srgbClr val="002060"/>
                </a:solidFill>
                <a:effectLst/>
                <a:uLnTx/>
                <a:uFillTx/>
                <a:latin typeface="Arial"/>
                <a:ea typeface="+mn-ea"/>
                <a:cs typeface="+mn-cs"/>
              </a:rPr>
              <a:t> …. 10 years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Arial"/>
                <a:ea typeface="+mn-ea"/>
                <a:cs typeface="+mn-cs"/>
              </a:rPr>
              <a:t>Different but similar international discussions met … (SW-Europe meets N- and NE-Europe)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Arial"/>
                <a:ea typeface="+mn-ea"/>
                <a:cs typeface="+mn-cs"/>
              </a:rPr>
              <a:t>… the two “groups” had </a:t>
            </a:r>
            <a:r>
              <a:rPr lang="en-GB" sz="1400" dirty="0">
                <a:solidFill>
                  <a:srgbClr val="002060"/>
                </a:solidFill>
                <a:latin typeface="Arial"/>
              </a:rPr>
              <a:t>diverse networks from which we chose appropriate partner organisations for the DN-application …</a:t>
            </a:r>
            <a:endParaRPr kumimoji="0" lang="en-GB" sz="1400" b="0" i="0" u="none" strike="noStrike" kern="1200" cap="none" spc="0" normalizeH="0" baseline="0" noProof="0" dirty="0">
              <a:ln>
                <a:noFill/>
              </a:ln>
              <a:solidFill>
                <a:srgbClr val="00206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206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3200" b="0" i="0" u="none" strike="noStrike" kern="1200" cap="none" spc="0" normalizeH="0" baseline="0" noProof="0" dirty="0">
              <a:ln>
                <a:noFill/>
              </a:ln>
              <a:solidFill>
                <a:srgbClr val="002060"/>
              </a:solidFill>
              <a:effectLst/>
              <a:uLnTx/>
              <a:uFillTx/>
              <a:latin typeface="Arial"/>
              <a:ea typeface="+mn-ea"/>
              <a:cs typeface="+mn-cs"/>
            </a:endParaRPr>
          </a:p>
        </p:txBody>
      </p:sp>
      <p:cxnSp>
        <p:nvCxnSpPr>
          <p:cNvPr id="6" name="Straight Arrow Connector 5"/>
          <p:cNvCxnSpPr/>
          <p:nvPr/>
        </p:nvCxnSpPr>
        <p:spPr bwMode="auto">
          <a:xfrm>
            <a:off x="712269" y="3830855"/>
            <a:ext cx="10732169" cy="9625"/>
          </a:xfrm>
          <a:prstGeom prst="straightConnector1">
            <a:avLst/>
          </a:prstGeom>
          <a:solidFill>
            <a:schemeClr val="accent1"/>
          </a:solidFill>
          <a:ln w="57150" cap="flat" cmpd="sng" algn="ctr">
            <a:solidFill>
              <a:srgbClr val="002060"/>
            </a:solidFill>
            <a:prstDash val="solid"/>
            <a:round/>
            <a:headEnd type="none" w="med" len="med"/>
            <a:tailEnd type="triangle"/>
          </a:ln>
          <a:effectLst/>
        </p:spPr>
      </p:cxnSp>
      <p:cxnSp>
        <p:nvCxnSpPr>
          <p:cNvPr id="8" name="Straight Connector 7"/>
          <p:cNvCxnSpPr/>
          <p:nvPr/>
        </p:nvCxnSpPr>
        <p:spPr bwMode="auto">
          <a:xfrm>
            <a:off x="1038748" y="3628724"/>
            <a:ext cx="0" cy="404261"/>
          </a:xfrm>
          <a:prstGeom prst="line">
            <a:avLst/>
          </a:prstGeom>
          <a:solidFill>
            <a:schemeClr val="accent1"/>
          </a:solidFill>
          <a:ln w="38100" cap="flat" cmpd="sng" algn="ctr">
            <a:solidFill>
              <a:srgbClr val="002060"/>
            </a:solidFill>
            <a:prstDash val="solid"/>
            <a:round/>
            <a:headEnd type="none" w="med" len="med"/>
            <a:tailEnd type="none" w="med" len="med"/>
          </a:ln>
          <a:effectLst/>
        </p:spPr>
      </p:cxnSp>
      <p:cxnSp>
        <p:nvCxnSpPr>
          <p:cNvPr id="9" name="Straight Connector 8"/>
          <p:cNvCxnSpPr/>
          <p:nvPr/>
        </p:nvCxnSpPr>
        <p:spPr bwMode="auto">
          <a:xfrm>
            <a:off x="3761882" y="3607869"/>
            <a:ext cx="0" cy="404261"/>
          </a:xfrm>
          <a:prstGeom prst="line">
            <a:avLst/>
          </a:prstGeom>
          <a:solidFill>
            <a:schemeClr val="accent1"/>
          </a:solidFill>
          <a:ln w="38100" cap="flat" cmpd="sng" algn="ctr">
            <a:solidFill>
              <a:srgbClr val="002060"/>
            </a:solidFill>
            <a:prstDash val="solid"/>
            <a:round/>
            <a:headEnd type="none" w="med" len="med"/>
            <a:tailEnd type="none" w="med" len="med"/>
          </a:ln>
          <a:effectLst/>
        </p:spPr>
      </p:cxnSp>
      <p:cxnSp>
        <p:nvCxnSpPr>
          <p:cNvPr id="10" name="Straight Connector 9"/>
          <p:cNvCxnSpPr/>
          <p:nvPr/>
        </p:nvCxnSpPr>
        <p:spPr bwMode="auto">
          <a:xfrm>
            <a:off x="10161090" y="3644769"/>
            <a:ext cx="0" cy="404261"/>
          </a:xfrm>
          <a:prstGeom prst="line">
            <a:avLst/>
          </a:prstGeom>
          <a:solidFill>
            <a:schemeClr val="accent1"/>
          </a:solidFill>
          <a:ln w="38100" cap="flat" cmpd="sng" algn="ctr">
            <a:solidFill>
              <a:srgbClr val="002060"/>
            </a:solidFill>
            <a:prstDash val="solid"/>
            <a:round/>
            <a:headEnd type="none" w="med" len="med"/>
            <a:tailEnd type="none" w="med" len="med"/>
          </a:ln>
          <a:effectLst/>
        </p:spPr>
      </p:cxnSp>
      <p:cxnSp>
        <p:nvCxnSpPr>
          <p:cNvPr id="11" name="Straight Connector 10"/>
          <p:cNvCxnSpPr/>
          <p:nvPr/>
        </p:nvCxnSpPr>
        <p:spPr bwMode="auto">
          <a:xfrm>
            <a:off x="5654849" y="3643164"/>
            <a:ext cx="0" cy="404261"/>
          </a:xfrm>
          <a:prstGeom prst="line">
            <a:avLst/>
          </a:prstGeom>
          <a:solidFill>
            <a:schemeClr val="accent1"/>
          </a:solidFill>
          <a:ln w="38100" cap="flat" cmpd="sng" algn="ctr">
            <a:solidFill>
              <a:srgbClr val="002060"/>
            </a:solidFill>
            <a:prstDash val="solid"/>
            <a:round/>
            <a:headEnd type="none" w="med" len="med"/>
            <a:tailEnd type="none" w="med" len="med"/>
          </a:ln>
          <a:effectLst/>
        </p:spPr>
      </p:cxnSp>
      <p:cxnSp>
        <p:nvCxnSpPr>
          <p:cNvPr id="12" name="Straight Connector 11"/>
          <p:cNvCxnSpPr/>
          <p:nvPr/>
        </p:nvCxnSpPr>
        <p:spPr bwMode="auto">
          <a:xfrm>
            <a:off x="7690384" y="3644768"/>
            <a:ext cx="0" cy="404261"/>
          </a:xfrm>
          <a:prstGeom prst="line">
            <a:avLst/>
          </a:prstGeom>
          <a:solidFill>
            <a:schemeClr val="accent1"/>
          </a:solidFill>
          <a:ln w="38100" cap="flat" cmpd="sng" algn="ctr">
            <a:solidFill>
              <a:srgbClr val="002060"/>
            </a:solidFill>
            <a:prstDash val="solid"/>
            <a:round/>
            <a:headEnd type="none" w="med" len="med"/>
            <a:tailEnd type="none" w="med" len="med"/>
          </a:ln>
          <a:effectLst/>
        </p:spPr>
      </p:cxnSp>
      <p:sp>
        <p:nvSpPr>
          <p:cNvPr id="14" name="TextBox 13"/>
          <p:cNvSpPr txBox="1"/>
          <p:nvPr/>
        </p:nvSpPr>
        <p:spPr>
          <a:xfrm>
            <a:off x="10133925" y="2714446"/>
            <a:ext cx="20901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75000"/>
                  </a:srgbClr>
                </a:solidFill>
                <a:effectLst/>
                <a:uLnTx/>
                <a:uFillTx/>
                <a:latin typeface="Arial"/>
                <a:ea typeface="+mn-ea"/>
                <a:cs typeface="+mn-cs"/>
              </a:rPr>
              <a:t>from 2024 …</a:t>
            </a:r>
          </a:p>
        </p:txBody>
      </p:sp>
      <p:sp>
        <p:nvSpPr>
          <p:cNvPr id="15" name="TextBox 14"/>
          <p:cNvSpPr txBox="1"/>
          <p:nvPr/>
        </p:nvSpPr>
        <p:spPr>
          <a:xfrm>
            <a:off x="7706903" y="4414995"/>
            <a:ext cx="3052350"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C0099"/>
                </a:solidFill>
                <a:effectLst/>
                <a:uLnTx/>
                <a:uFillTx/>
                <a:latin typeface="Arial"/>
                <a:ea typeface="+mn-ea"/>
                <a:cs typeface="+mn-cs"/>
              </a:rPr>
              <a:t>3x proposals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CC0099"/>
                </a:solidFill>
                <a:latin typeface="Arial"/>
              </a:rPr>
              <a:t>MSCA ITN </a:t>
            </a:r>
            <a:r>
              <a:rPr lang="en-GB" sz="1000" dirty="0">
                <a:solidFill>
                  <a:srgbClr val="CC0099"/>
                </a:solidFill>
                <a:latin typeface="Arial"/>
              </a:rPr>
              <a:t>(2020),  </a:t>
            </a:r>
            <a:r>
              <a:rPr kumimoji="0" lang="en-GB" sz="1600" b="0" i="0" u="none" strike="noStrike" kern="1200" cap="none" spc="0" normalizeH="0" baseline="0" noProof="0" dirty="0">
                <a:ln>
                  <a:noFill/>
                </a:ln>
                <a:solidFill>
                  <a:srgbClr val="CC0099"/>
                </a:solidFill>
                <a:effectLst/>
                <a:uLnTx/>
                <a:uFillTx/>
                <a:latin typeface="Arial"/>
                <a:ea typeface="+mn-ea"/>
                <a:cs typeface="+mn-cs"/>
              </a:rPr>
              <a:t>DN </a:t>
            </a:r>
            <a:r>
              <a:rPr kumimoji="0" lang="en-GB" sz="1100" b="0" i="0" u="none" strike="noStrike" kern="1200" cap="none" spc="0" normalizeH="0" baseline="0" noProof="0" dirty="0">
                <a:ln>
                  <a:noFill/>
                </a:ln>
                <a:solidFill>
                  <a:srgbClr val="CC0099"/>
                </a:solidFill>
                <a:effectLst/>
                <a:uLnTx/>
                <a:uFillTx/>
                <a:latin typeface="Arial"/>
                <a:ea typeface="+mn-ea"/>
                <a:cs typeface="+mn-cs"/>
              </a:rPr>
              <a:t>(2021, 2022)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CC0099"/>
              </a:solidFill>
              <a:effectLst/>
              <a:uLnTx/>
              <a:uFillTx/>
              <a:latin typeface="Arial"/>
              <a:ea typeface="+mn-ea"/>
              <a:cs typeface="+mn-cs"/>
            </a:endParaRPr>
          </a:p>
        </p:txBody>
      </p:sp>
      <p:sp>
        <p:nvSpPr>
          <p:cNvPr id="16" name="TextBox 15"/>
          <p:cNvSpPr txBox="1"/>
          <p:nvPr/>
        </p:nvSpPr>
        <p:spPr>
          <a:xfrm>
            <a:off x="5896787" y="2798868"/>
            <a:ext cx="1618953" cy="1200329"/>
          </a:xfrm>
          <a:prstGeom prst="rect">
            <a:avLst/>
          </a:prstGeom>
          <a:solidFill>
            <a:schemeClr val="accent4">
              <a:lumMod val="20000"/>
              <a:lumOff val="80000"/>
            </a:schemeClr>
          </a:solidFill>
          <a:ln>
            <a:solidFill>
              <a:schemeClr val="accent5">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Arial"/>
                <a:ea typeface="+mn-ea"/>
                <a:cs typeface="+mn-cs"/>
              </a:rPr>
              <a:t>2019-2023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Arial"/>
                <a:ea typeface="+mn-ea"/>
                <a:cs typeface="+mn-cs"/>
              </a:rPr>
              <a:t>International research network (IRN)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srgbClr val="002060"/>
                </a:solidFill>
                <a:effectLst/>
                <a:uLnTx/>
                <a:uFillTx/>
                <a:latin typeface="Arial"/>
                <a:ea typeface="+mn-ea"/>
                <a:cs typeface="+mn-cs"/>
              </a:rPr>
              <a:t>PrehCOAST</a:t>
            </a:r>
            <a:endParaRPr kumimoji="0" lang="en-GB" sz="1200" b="1" i="0" u="none" strike="noStrike" kern="1200" cap="none" spc="0" normalizeH="0" baseline="0" noProof="0" dirty="0">
              <a:ln>
                <a:noFill/>
              </a:ln>
              <a:solidFill>
                <a:srgbClr val="00206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Arial"/>
                <a:ea typeface="+mn-ea"/>
                <a:cs typeface="+mn-cs"/>
              </a:rPr>
              <a:t>(financed by CNRS</a:t>
            </a:r>
            <a:r>
              <a:rPr lang="en-GB" sz="1200" dirty="0">
                <a:solidFill>
                  <a:srgbClr val="002060"/>
                </a:solidFill>
                <a:latin typeface="Arial"/>
              </a:rPr>
              <a:t>)</a:t>
            </a:r>
            <a:endParaRPr kumimoji="0" lang="en-GB" sz="1200" b="0" i="0" u="none" strike="noStrike" kern="1200" cap="none" spc="0" normalizeH="0" baseline="0" noProof="0" dirty="0">
              <a:ln>
                <a:noFill/>
              </a:ln>
              <a:solidFill>
                <a:srgbClr val="002060"/>
              </a:solidFill>
              <a:effectLst/>
              <a:uLnTx/>
              <a:uFillTx/>
              <a:latin typeface="Arial"/>
              <a:ea typeface="+mn-ea"/>
              <a:cs typeface="+mn-cs"/>
            </a:endParaRPr>
          </a:p>
        </p:txBody>
      </p:sp>
      <p:sp>
        <p:nvSpPr>
          <p:cNvPr id="17" name="TextBox 16"/>
          <p:cNvSpPr txBox="1"/>
          <p:nvPr/>
        </p:nvSpPr>
        <p:spPr>
          <a:xfrm>
            <a:off x="3646219" y="2632219"/>
            <a:ext cx="20901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accent1">
                    <a:lumMod val="75000"/>
                  </a:schemeClr>
                </a:solidFill>
                <a:effectLst/>
                <a:uLnTx/>
                <a:uFillTx/>
                <a:latin typeface="Arial"/>
                <a:ea typeface="+mn-ea"/>
                <a:cs typeface="+mn-cs"/>
              </a:rPr>
              <a:t>2016: International workshop at MCH, UiO: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accent1">
                    <a:lumMod val="75000"/>
                  </a:schemeClr>
                </a:solidFill>
                <a:effectLst/>
                <a:uLnTx/>
                <a:uFillTx/>
                <a:latin typeface="Arial"/>
                <a:ea typeface="+mn-ea"/>
                <a:cs typeface="+mn-cs"/>
              </a:rPr>
              <a:t>The coastal landscapes of the Mesolithic</a:t>
            </a:r>
          </a:p>
        </p:txBody>
      </p:sp>
      <p:sp>
        <p:nvSpPr>
          <p:cNvPr id="18" name="TextBox 17"/>
          <p:cNvSpPr txBox="1"/>
          <p:nvPr/>
        </p:nvSpPr>
        <p:spPr>
          <a:xfrm>
            <a:off x="960527" y="2390789"/>
            <a:ext cx="218809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accent1">
                    <a:lumMod val="75000"/>
                  </a:schemeClr>
                </a:solidFill>
                <a:effectLst/>
                <a:uLnTx/>
                <a:uFillTx/>
                <a:latin typeface="Arial"/>
                <a:ea typeface="+mn-ea"/>
                <a:cs typeface="+mn-cs"/>
              </a:rPr>
              <a:t>2013-2016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accent1">
                    <a:lumMod val="75000"/>
                  </a:schemeClr>
                </a:solidFill>
                <a:effectLst/>
                <a:uLnTx/>
                <a:uFillTx/>
                <a:latin typeface="Arial"/>
                <a:ea typeface="+mn-ea"/>
                <a:cs typeface="+mn-cs"/>
              </a:rPr>
              <a:t>Research group ‘</a:t>
            </a:r>
            <a:r>
              <a:rPr kumimoji="0" lang="en-GB" sz="1200" b="0" i="0" u="none" strike="noStrike" kern="1200" cap="none" spc="0" normalizeH="0" baseline="0" noProof="0" dirty="0" err="1">
                <a:ln>
                  <a:noFill/>
                </a:ln>
                <a:solidFill>
                  <a:schemeClr val="accent1">
                    <a:lumMod val="75000"/>
                  </a:schemeClr>
                </a:solidFill>
                <a:effectLst/>
                <a:uLnTx/>
                <a:uFillTx/>
                <a:latin typeface="Arial"/>
                <a:ea typeface="+mn-ea"/>
                <a:cs typeface="+mn-cs"/>
              </a:rPr>
              <a:t>Steinalderens</a:t>
            </a:r>
            <a:r>
              <a:rPr kumimoji="0" lang="en-GB" sz="1200" b="0" i="0" u="none" strike="noStrike" kern="1200" cap="none" spc="0" normalizeH="0" baseline="0" noProof="0" dirty="0">
                <a:ln>
                  <a:noFill/>
                </a:ln>
                <a:solidFill>
                  <a:schemeClr val="accent1">
                    <a:lumMod val="75000"/>
                  </a:schemeClr>
                </a:solidFill>
                <a:effectLst/>
                <a:uLnTx/>
                <a:uFillTx/>
                <a:latin typeface="Arial"/>
                <a:ea typeface="+mn-ea"/>
                <a:cs typeface="+mn-cs"/>
              </a:rPr>
              <a:t> </a:t>
            </a:r>
            <a:r>
              <a:rPr kumimoji="0" lang="en-GB" sz="1200" b="0" i="0" u="none" strike="noStrike" kern="1200" cap="none" spc="0" normalizeH="0" baseline="0" noProof="0" dirty="0" err="1">
                <a:ln>
                  <a:noFill/>
                </a:ln>
                <a:solidFill>
                  <a:schemeClr val="accent1">
                    <a:lumMod val="75000"/>
                  </a:schemeClr>
                </a:solidFill>
                <a:effectLst/>
                <a:uLnTx/>
                <a:uFillTx/>
                <a:latin typeface="Arial"/>
                <a:ea typeface="+mn-ea"/>
                <a:cs typeface="+mn-cs"/>
              </a:rPr>
              <a:t>kystlandskap</a:t>
            </a:r>
            <a:r>
              <a:rPr kumimoji="0" lang="en-GB" sz="1200" b="0" i="0" u="none" strike="noStrike" kern="1200" cap="none" spc="0" normalizeH="0" baseline="0" noProof="0" dirty="0">
                <a:ln>
                  <a:noFill/>
                </a:ln>
                <a:solidFill>
                  <a:schemeClr val="accent1">
                    <a:lumMod val="75000"/>
                  </a:schemeClr>
                </a:solidFill>
                <a:effectLst/>
                <a:uLnTx/>
                <a:uFillTx/>
                <a:latin typeface="Arial"/>
                <a:ea typeface="+mn-ea"/>
                <a:cs typeface="+mn-cs"/>
              </a:rPr>
              <a:t>’ connected to development led archaeological project E18 </a:t>
            </a:r>
            <a:r>
              <a:rPr kumimoji="0" lang="en-GB" sz="1200" b="0" i="0" u="none" strike="noStrike" kern="1200" cap="none" spc="0" normalizeH="0" baseline="0" noProof="0" dirty="0" err="1">
                <a:ln>
                  <a:noFill/>
                </a:ln>
                <a:solidFill>
                  <a:schemeClr val="accent1">
                    <a:lumMod val="75000"/>
                  </a:schemeClr>
                </a:solidFill>
                <a:effectLst/>
                <a:uLnTx/>
                <a:uFillTx/>
                <a:latin typeface="Arial"/>
                <a:ea typeface="+mn-ea"/>
                <a:cs typeface="+mn-cs"/>
              </a:rPr>
              <a:t>Rugtvedt-Dørdal</a:t>
            </a:r>
            <a:endParaRPr kumimoji="0" lang="en-GB" sz="1200" b="0" i="0" u="none" strike="noStrike" kern="1200" cap="none" spc="0" normalizeH="0" baseline="0" noProof="0" dirty="0">
              <a:ln>
                <a:noFill/>
              </a:ln>
              <a:solidFill>
                <a:schemeClr val="accent1">
                  <a:lumMod val="75000"/>
                </a:schemeClr>
              </a:solidFill>
              <a:effectLst/>
              <a:uLnTx/>
              <a:uFillTx/>
              <a:latin typeface="Arial"/>
              <a:ea typeface="+mn-ea"/>
              <a:cs typeface="+mn-cs"/>
            </a:endParaRPr>
          </a:p>
        </p:txBody>
      </p:sp>
      <p:sp>
        <p:nvSpPr>
          <p:cNvPr id="19" name="TextBox 18"/>
          <p:cNvSpPr txBox="1"/>
          <p:nvPr/>
        </p:nvSpPr>
        <p:spPr>
          <a:xfrm>
            <a:off x="985633" y="3976821"/>
            <a:ext cx="2090169"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2013</a:t>
            </a:r>
          </a:p>
        </p:txBody>
      </p:sp>
      <p:sp>
        <p:nvSpPr>
          <p:cNvPr id="20" name="TextBox 19"/>
          <p:cNvSpPr txBox="1"/>
          <p:nvPr/>
        </p:nvSpPr>
        <p:spPr>
          <a:xfrm>
            <a:off x="3708760" y="3965596"/>
            <a:ext cx="2090169"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a:ea typeface="+mn-ea"/>
                <a:cs typeface="+mn-cs"/>
              </a:rPr>
              <a:t>2016</a:t>
            </a:r>
          </a:p>
        </p:txBody>
      </p:sp>
      <p:sp>
        <p:nvSpPr>
          <p:cNvPr id="21" name="TextBox 20"/>
          <p:cNvSpPr txBox="1"/>
          <p:nvPr/>
        </p:nvSpPr>
        <p:spPr>
          <a:xfrm>
            <a:off x="5600215" y="3976821"/>
            <a:ext cx="2090169"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2018</a:t>
            </a:r>
          </a:p>
        </p:txBody>
      </p:sp>
      <p:sp>
        <p:nvSpPr>
          <p:cNvPr id="22" name="TextBox 21"/>
          <p:cNvSpPr txBox="1"/>
          <p:nvPr/>
        </p:nvSpPr>
        <p:spPr>
          <a:xfrm>
            <a:off x="7788474" y="3972669"/>
            <a:ext cx="2090169"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FF"/>
                </a:solidFill>
                <a:effectLst/>
                <a:uLnTx/>
                <a:uFillTx/>
                <a:latin typeface="Arial"/>
                <a:ea typeface="+mn-ea"/>
                <a:cs typeface="+mn-cs"/>
              </a:rPr>
              <a:t>2020-2022</a:t>
            </a:r>
          </a:p>
        </p:txBody>
      </p:sp>
      <p:sp>
        <p:nvSpPr>
          <p:cNvPr id="24" name="TextBox 23"/>
          <p:cNvSpPr txBox="1"/>
          <p:nvPr/>
        </p:nvSpPr>
        <p:spPr>
          <a:xfrm>
            <a:off x="7717738" y="1725412"/>
            <a:ext cx="168440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accent1">
                    <a:lumMod val="75000"/>
                  </a:schemeClr>
                </a:solidFill>
                <a:effectLst/>
                <a:uLnTx/>
                <a:uFillTx/>
                <a:latin typeface="Arial"/>
                <a:ea typeface="+mn-ea"/>
                <a:cs typeface="+mn-cs"/>
              </a:rPr>
              <a:t>Schülke (ed. 2020)</a:t>
            </a:r>
          </a:p>
        </p:txBody>
      </p:sp>
      <p:sp>
        <p:nvSpPr>
          <p:cNvPr id="7" name="TextBox 6"/>
          <p:cNvSpPr txBox="1"/>
          <p:nvPr/>
        </p:nvSpPr>
        <p:spPr>
          <a:xfrm>
            <a:off x="5839822" y="4411184"/>
            <a:ext cx="1610954" cy="830997"/>
          </a:xfrm>
          <a:prstGeom prst="rect">
            <a:avLst/>
          </a:prstGeom>
          <a:noFill/>
          <a:ln>
            <a:solidFill>
              <a:schemeClr val="accent1">
                <a:lumMod val="5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600" dirty="0">
                <a:solidFill>
                  <a:srgbClr val="70AD47">
                    <a:lumMod val="75000"/>
                  </a:srgbClr>
                </a:solidFill>
                <a:latin typeface="Calibri" panose="020F0502020204030204"/>
              </a:rPr>
              <a:t>June </a:t>
            </a:r>
            <a:r>
              <a:rPr kumimoji="0" lang="nb-NO"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err="1">
                <a:ln>
                  <a:noFill/>
                </a:ln>
                <a:solidFill>
                  <a:srgbClr val="70AD47">
                    <a:lumMod val="75000"/>
                  </a:srgbClr>
                </a:solidFill>
                <a:effectLst/>
                <a:uLnTx/>
                <a:uFillTx/>
                <a:latin typeface="Calibri" panose="020F0502020204030204"/>
                <a:ea typeface="+mn-ea"/>
                <a:cs typeface="+mn-cs"/>
              </a:rPr>
              <a:t>Decision</a:t>
            </a:r>
            <a:r>
              <a:rPr kumimoji="0" lang="nb-NO"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 to </a:t>
            </a:r>
            <a:r>
              <a:rPr kumimoji="0" lang="nb-NO" sz="1600" b="0" i="0" u="none" strike="noStrike" kern="1200" cap="none" spc="0" normalizeH="0" baseline="0" noProof="0" dirty="0" err="1">
                <a:ln>
                  <a:noFill/>
                </a:ln>
                <a:solidFill>
                  <a:srgbClr val="70AD47">
                    <a:lumMod val="75000"/>
                  </a:srgbClr>
                </a:solidFill>
                <a:effectLst/>
                <a:uLnTx/>
                <a:uFillTx/>
                <a:latin typeface="Calibri" panose="020F0502020204030204"/>
                <a:ea typeface="+mn-ea"/>
                <a:cs typeface="+mn-cs"/>
              </a:rPr>
              <a:t>apply</a:t>
            </a:r>
            <a:endParaRPr kumimoji="0" lang="nb-NO"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for an H2020 ITN</a:t>
            </a:r>
            <a:endParaRPr kumimoji="0" lang="nb-NO" sz="1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0" name="Rounded Rectangle 29"/>
          <p:cNvSpPr/>
          <p:nvPr/>
        </p:nvSpPr>
        <p:spPr bwMode="auto">
          <a:xfrm>
            <a:off x="7638473" y="4385131"/>
            <a:ext cx="2877785" cy="693664"/>
          </a:xfrm>
          <a:prstGeom prst="roundRect">
            <a:avLst/>
          </a:prstGeom>
          <a:noFill/>
          <a:ln w="28575"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000" b="0" i="0" u="none" strike="noStrike" kern="1200" cap="none" spc="0" normalizeH="0" baseline="0" noProof="0">
              <a:ln>
                <a:noFill/>
              </a:ln>
              <a:solidFill>
                <a:prstClr val="black"/>
              </a:solidFill>
              <a:effectLst/>
              <a:uLnTx/>
              <a:uFillTx/>
              <a:latin typeface="Arial" charset="0"/>
              <a:ea typeface="ヒラギノ角ゴ Pro W3" charset="-128"/>
              <a:cs typeface="ヒラギノ角ゴ Pro W3" charset="-128"/>
            </a:endParaRPr>
          </a:p>
        </p:txBody>
      </p:sp>
      <p:pic>
        <p:nvPicPr>
          <p:cNvPr id="28" name="Grafikk 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727430" y="183652"/>
            <a:ext cx="2301875" cy="1391401"/>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1783" y="3151079"/>
            <a:ext cx="1581789" cy="352403"/>
          </a:xfrm>
          <a:prstGeom prst="rect">
            <a:avLst/>
          </a:prstGeom>
        </p:spPr>
      </p:pic>
      <p:pic>
        <p:nvPicPr>
          <p:cNvPr id="1027" name="Picture 1026"/>
          <p:cNvPicPr>
            <a:picLocks noChangeAspect="1"/>
          </p:cNvPicPr>
          <p:nvPr/>
        </p:nvPicPr>
        <p:blipFill>
          <a:blip r:embed="rId4"/>
          <a:stretch>
            <a:fillRect/>
          </a:stretch>
        </p:blipFill>
        <p:spPr>
          <a:xfrm>
            <a:off x="7788474" y="1952899"/>
            <a:ext cx="1016697" cy="1583256"/>
          </a:xfrm>
          <a:prstGeom prst="rect">
            <a:avLst/>
          </a:prstGeom>
          <a:effectLst>
            <a:outerShdw blurRad="50800" dist="38100" dir="2700000" algn="tl" rotWithShape="0">
              <a:prstClr val="black">
                <a:alpha val="40000"/>
              </a:prstClr>
            </a:outerShdw>
          </a:effectLst>
        </p:spPr>
      </p:pic>
      <p:pic>
        <p:nvPicPr>
          <p:cNvPr id="1028" name="Picture 1027"/>
          <p:cNvPicPr>
            <a:picLocks noChangeAspect="1"/>
          </p:cNvPicPr>
          <p:nvPr/>
        </p:nvPicPr>
        <p:blipFill>
          <a:blip r:embed="rId5"/>
          <a:stretch>
            <a:fillRect/>
          </a:stretch>
        </p:blipFill>
        <p:spPr>
          <a:xfrm>
            <a:off x="3050696" y="4312756"/>
            <a:ext cx="1163693" cy="1683400"/>
          </a:xfrm>
          <a:prstGeom prst="rect">
            <a:avLst/>
          </a:prstGeom>
          <a:effectLst>
            <a:outerShdw blurRad="50800" dist="38100" dir="2700000" algn="tl" rotWithShape="0">
              <a:prstClr val="black">
                <a:alpha val="40000"/>
              </a:prstClr>
            </a:outerShdw>
          </a:effectLst>
        </p:spPr>
      </p:pic>
      <p:sp>
        <p:nvSpPr>
          <p:cNvPr id="38" name="TextBox 37"/>
          <p:cNvSpPr txBox="1"/>
          <p:nvPr/>
        </p:nvSpPr>
        <p:spPr>
          <a:xfrm>
            <a:off x="2921541" y="6015149"/>
            <a:ext cx="20901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accent1">
                    <a:lumMod val="50000"/>
                  </a:schemeClr>
                </a:solidFill>
                <a:effectLst/>
                <a:uLnTx/>
                <a:uFillTx/>
                <a:latin typeface="Arial"/>
                <a:ea typeface="+mn-ea"/>
                <a:cs typeface="+mn-cs"/>
              </a:rPr>
              <a:t>Dupont/Marchand (eds.) 2016</a:t>
            </a:r>
          </a:p>
        </p:txBody>
      </p:sp>
      <p:sp>
        <p:nvSpPr>
          <p:cNvPr id="2" name="TextBox 1"/>
          <p:cNvSpPr txBox="1"/>
          <p:nvPr/>
        </p:nvSpPr>
        <p:spPr>
          <a:xfrm>
            <a:off x="1447051" y="4496340"/>
            <a:ext cx="167829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2014: </a:t>
            </a:r>
            <a:r>
              <a:rPr kumimoji="0" lang="nb-NO" sz="1200" b="0" i="0" u="none" strike="noStrike" kern="1200" cap="none" spc="0" normalizeH="0" baseline="0" noProof="0" dirty="0" err="1">
                <a:ln>
                  <a:noFill/>
                </a:ln>
                <a:solidFill>
                  <a:schemeClr val="accent1">
                    <a:lumMod val="50000"/>
                  </a:schemeClr>
                </a:solidFill>
                <a:effectLst/>
                <a:uLnTx/>
                <a:uFillTx/>
                <a:latin typeface="Arial" panose="020B0604020202020204" pitchFamily="34" charset="0"/>
                <a:ea typeface="+mn-ea"/>
                <a:cs typeface="Arial" panose="020B0604020202020204" pitchFamily="34" charset="0"/>
              </a:rPr>
              <a:t>Séance</a:t>
            </a:r>
            <a:r>
              <a:rPr kumimoji="0" lang="nb-NO" sz="12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 de la </a:t>
            </a:r>
            <a:r>
              <a:rPr kumimoji="0" lang="nb-NO" sz="1200" b="0" i="0" u="none" strike="noStrike" kern="1200" cap="none" spc="0" normalizeH="0" baseline="0" noProof="0" dirty="0" err="1">
                <a:ln>
                  <a:noFill/>
                </a:ln>
                <a:solidFill>
                  <a:schemeClr val="accent1">
                    <a:lumMod val="50000"/>
                  </a:schemeClr>
                </a:solidFill>
                <a:effectLst/>
                <a:uLnTx/>
                <a:uFillTx/>
                <a:latin typeface="Arial" panose="020B0604020202020204" pitchFamily="34" charset="0"/>
                <a:ea typeface="+mn-ea"/>
                <a:cs typeface="Arial" panose="020B0604020202020204" pitchFamily="34" charset="0"/>
              </a:rPr>
              <a:t>Société</a:t>
            </a:r>
            <a:r>
              <a:rPr kumimoji="0" lang="nb-NO" sz="12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 </a:t>
            </a:r>
            <a:r>
              <a:rPr kumimoji="0" lang="nb-NO" sz="1200" b="0" i="0" u="none" strike="noStrike" kern="1200" cap="none" spc="0" normalizeH="0" baseline="0" noProof="0" dirty="0" err="1">
                <a:ln>
                  <a:noFill/>
                </a:ln>
                <a:solidFill>
                  <a:schemeClr val="accent1">
                    <a:lumMod val="50000"/>
                  </a:schemeClr>
                </a:solidFill>
                <a:effectLst/>
                <a:uLnTx/>
                <a:uFillTx/>
                <a:latin typeface="Arial" panose="020B0604020202020204" pitchFamily="34" charset="0"/>
                <a:ea typeface="+mn-ea"/>
                <a:cs typeface="Arial" panose="020B0604020202020204" pitchFamily="34" charset="0"/>
              </a:rPr>
              <a:t>Préhistorique</a:t>
            </a:r>
            <a:r>
              <a:rPr kumimoji="0" lang="nb-NO" sz="12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 </a:t>
            </a:r>
            <a:r>
              <a:rPr kumimoji="0" lang="nb-NO" sz="1200" b="0" i="0" u="none" strike="noStrike" kern="1200" cap="none" spc="0" normalizeH="0" baseline="0" noProof="0" dirty="0" err="1">
                <a:ln>
                  <a:noFill/>
                </a:ln>
                <a:solidFill>
                  <a:schemeClr val="accent1">
                    <a:lumMod val="50000"/>
                  </a:schemeClr>
                </a:solidFill>
                <a:effectLst/>
                <a:uLnTx/>
                <a:uFillTx/>
                <a:latin typeface="Arial" panose="020B0604020202020204" pitchFamily="34" charset="0"/>
                <a:ea typeface="+mn-ea"/>
                <a:cs typeface="Arial" panose="020B0604020202020204" pitchFamily="34" charset="0"/>
              </a:rPr>
              <a:t>Française</a:t>
            </a:r>
            <a:r>
              <a:rPr kumimoji="0" lang="nb-NO" sz="12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 Rennes,</a:t>
            </a:r>
            <a:r>
              <a:rPr kumimoji="0" lang="en-GB" sz="1200" b="0" i="0" u="none" strike="noStrike" kern="1200" cap="none" spc="0" normalizeH="0" baseline="0" noProof="0" dirty="0">
                <a:ln>
                  <a:noFill/>
                </a:ln>
                <a:solidFill>
                  <a:schemeClr val="accent1">
                    <a:lumMod val="50000"/>
                  </a:schemeClr>
                </a:solidFill>
                <a:effectLst/>
                <a:uLnTx/>
                <a:uFillTx/>
                <a:latin typeface="Arial"/>
                <a:ea typeface="+mn-ea"/>
                <a:cs typeface="+mn-cs"/>
              </a:rPr>
              <a:t> </a:t>
            </a:r>
            <a:r>
              <a:rPr kumimoji="0" lang="en-GB" sz="1200" b="0" i="0" u="none" strike="noStrike" kern="1200" cap="none" spc="0" normalizeH="0" baseline="0" noProof="0" dirty="0" err="1">
                <a:ln>
                  <a:noFill/>
                </a:ln>
                <a:solidFill>
                  <a:schemeClr val="accent1">
                    <a:lumMod val="50000"/>
                  </a:schemeClr>
                </a:solidFill>
                <a:effectLst/>
                <a:uLnTx/>
                <a:uFillTx/>
                <a:latin typeface="Arial"/>
                <a:ea typeface="+mn-ea"/>
                <a:cs typeface="+mn-cs"/>
              </a:rPr>
              <a:t>Archéologie</a:t>
            </a:r>
            <a:r>
              <a:rPr kumimoji="0" lang="en-GB" sz="1200" b="0" i="0" u="none" strike="noStrike" kern="1200" cap="none" spc="0" normalizeH="0" baseline="0" noProof="0" dirty="0">
                <a:ln>
                  <a:noFill/>
                </a:ln>
                <a:solidFill>
                  <a:schemeClr val="accent1">
                    <a:lumMod val="50000"/>
                  </a:schemeClr>
                </a:solidFill>
                <a:effectLst/>
                <a:uLnTx/>
                <a:uFillTx/>
                <a:latin typeface="Arial"/>
                <a:ea typeface="+mn-ea"/>
                <a:cs typeface="+mn-cs"/>
              </a:rPr>
              <a:t> des chasseurs-</a:t>
            </a:r>
            <a:r>
              <a:rPr kumimoji="0" lang="en-GB" sz="1200" b="0" i="0" u="none" strike="noStrike" kern="1200" cap="none" spc="0" normalizeH="0" baseline="0" noProof="0" dirty="0" err="1">
                <a:ln>
                  <a:noFill/>
                </a:ln>
                <a:solidFill>
                  <a:schemeClr val="accent1">
                    <a:lumMod val="50000"/>
                  </a:schemeClr>
                </a:solidFill>
                <a:effectLst/>
                <a:uLnTx/>
                <a:uFillTx/>
                <a:latin typeface="Arial"/>
                <a:ea typeface="+mn-ea"/>
                <a:cs typeface="+mn-cs"/>
              </a:rPr>
              <a:t>cueilleurs</a:t>
            </a:r>
            <a:r>
              <a:rPr kumimoji="0" lang="en-GB" sz="1200" b="0" i="0" u="none" strike="noStrike" kern="1200" cap="none" spc="0" normalizeH="0" baseline="0" noProof="0" dirty="0">
                <a:ln>
                  <a:noFill/>
                </a:ln>
                <a:solidFill>
                  <a:schemeClr val="accent1">
                    <a:lumMod val="50000"/>
                  </a:schemeClr>
                </a:solidFill>
                <a:effectLst/>
                <a:uLnTx/>
                <a:uFillTx/>
                <a:latin typeface="Arial"/>
                <a:ea typeface="+mn-ea"/>
                <a:cs typeface="+mn-cs"/>
              </a:rPr>
              <a:t> </a:t>
            </a:r>
            <a:r>
              <a:rPr kumimoji="0" lang="en-GB" sz="1200" b="0" i="0" u="none" strike="noStrike" kern="1200" cap="none" spc="0" normalizeH="0" baseline="0" noProof="0" dirty="0" err="1">
                <a:ln>
                  <a:noFill/>
                </a:ln>
                <a:solidFill>
                  <a:schemeClr val="accent1">
                    <a:lumMod val="50000"/>
                  </a:schemeClr>
                </a:solidFill>
                <a:effectLst/>
                <a:uLnTx/>
                <a:uFillTx/>
                <a:latin typeface="Arial"/>
                <a:ea typeface="+mn-ea"/>
                <a:cs typeface="+mn-cs"/>
              </a:rPr>
              <a:t>maritimes</a:t>
            </a:r>
            <a:r>
              <a:rPr kumimoji="0" lang="en-GB" sz="1200" b="0" i="0" u="none" strike="noStrike" kern="1200" cap="none" spc="0" normalizeH="0" baseline="0" noProof="0" dirty="0">
                <a:ln>
                  <a:noFill/>
                </a:ln>
                <a:solidFill>
                  <a:schemeClr val="accent1">
                    <a:lumMod val="50000"/>
                  </a:schemeClr>
                </a:solidFill>
                <a:effectLst/>
                <a:uLnTx/>
                <a:uFillTx/>
                <a:latin typeface="Arial"/>
                <a:ea typeface="+mn-ea"/>
                <a:cs typeface="+mn-cs"/>
              </a:rPr>
              <a:t> …</a:t>
            </a:r>
            <a:endParaRPr kumimoji="0" lang="nb-NO" sz="12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endParaRPr>
          </a:p>
        </p:txBody>
      </p:sp>
      <p:cxnSp>
        <p:nvCxnSpPr>
          <p:cNvPr id="27" name="Rett pilkobling 26">
            <a:extLst>
              <a:ext uri="{FF2B5EF4-FFF2-40B4-BE49-F238E27FC236}">
                <a16:creationId xmlns:a16="http://schemas.microsoft.com/office/drawing/2014/main" id="{7DC78773-A8F2-CEE9-E1DF-2E704F2F167B}"/>
              </a:ext>
            </a:extLst>
          </p:cNvPr>
          <p:cNvCxnSpPr>
            <a:cxnSpLocks/>
          </p:cNvCxnSpPr>
          <p:nvPr/>
        </p:nvCxnSpPr>
        <p:spPr>
          <a:xfrm>
            <a:off x="6706263" y="3994904"/>
            <a:ext cx="0" cy="487876"/>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8">
            <a:extLst>
              <a:ext uri="{FF2B5EF4-FFF2-40B4-BE49-F238E27FC236}">
                <a16:creationId xmlns:a16="http://schemas.microsoft.com/office/drawing/2014/main" id="{4C522A95-652E-EF71-0A43-6C2911EFB7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741" y="6308712"/>
            <a:ext cx="2200269" cy="490193"/>
          </a:xfrm>
          <a:prstGeom prst="rect">
            <a:avLst/>
          </a:prstGeom>
        </p:spPr>
      </p:pic>
      <p:cxnSp>
        <p:nvCxnSpPr>
          <p:cNvPr id="36" name="Rett pilkobling 35">
            <a:extLst>
              <a:ext uri="{FF2B5EF4-FFF2-40B4-BE49-F238E27FC236}">
                <a16:creationId xmlns:a16="http://schemas.microsoft.com/office/drawing/2014/main" id="{8C135E03-8220-CB37-12E7-DD8167198700}"/>
              </a:ext>
            </a:extLst>
          </p:cNvPr>
          <p:cNvCxnSpPr>
            <a:cxnSpLocks/>
          </p:cNvCxnSpPr>
          <p:nvPr/>
        </p:nvCxnSpPr>
        <p:spPr>
          <a:xfrm>
            <a:off x="7125625" y="4731963"/>
            <a:ext cx="592113" cy="0"/>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074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C567B-E7DF-9E63-9981-E3EB785881F7}"/>
            </a:ext>
          </a:extLst>
        </p:cNvPr>
        <p:cNvGrpSpPr/>
        <p:nvPr/>
      </p:nvGrpSpPr>
      <p:grpSpPr>
        <a:xfrm>
          <a:off x="0" y="0"/>
          <a:ext cx="0" cy="0"/>
          <a:chOff x="0" y="0"/>
          <a:chExt cx="0" cy="0"/>
        </a:xfrm>
      </p:grpSpPr>
      <p:pic>
        <p:nvPicPr>
          <p:cNvPr id="3" name="Grafikk 2">
            <a:extLst>
              <a:ext uri="{FF2B5EF4-FFF2-40B4-BE49-F238E27FC236}">
                <a16:creationId xmlns:a16="http://schemas.microsoft.com/office/drawing/2014/main" id="{C71ADAF1-AC77-B5D5-A8F6-E6090C5CB44D}"/>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534755" y="204951"/>
            <a:ext cx="1369806" cy="828000"/>
          </a:xfrm>
          <a:prstGeom prst="rect">
            <a:avLst/>
          </a:prstGeom>
        </p:spPr>
      </p:pic>
      <p:pic>
        <p:nvPicPr>
          <p:cNvPr id="5" name="Picture 48">
            <a:extLst>
              <a:ext uri="{FF2B5EF4-FFF2-40B4-BE49-F238E27FC236}">
                <a16:creationId xmlns:a16="http://schemas.microsoft.com/office/drawing/2014/main" id="{416EDF47-1BEE-BBA2-20E6-E21453F3F7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55" y="6380556"/>
            <a:ext cx="1615887" cy="360000"/>
          </a:xfrm>
          <a:prstGeom prst="rect">
            <a:avLst/>
          </a:prstGeom>
        </p:spPr>
      </p:pic>
      <p:sp>
        <p:nvSpPr>
          <p:cNvPr id="4" name="TekstSylinder 3">
            <a:extLst>
              <a:ext uri="{FF2B5EF4-FFF2-40B4-BE49-F238E27FC236}">
                <a16:creationId xmlns:a16="http://schemas.microsoft.com/office/drawing/2014/main" id="{A18063B2-2641-897A-185C-3831752CB0A1}"/>
              </a:ext>
            </a:extLst>
          </p:cNvPr>
          <p:cNvSpPr txBox="1"/>
          <p:nvPr/>
        </p:nvSpPr>
        <p:spPr>
          <a:xfrm>
            <a:off x="218634" y="319098"/>
            <a:ext cx="4477764" cy="523220"/>
          </a:xfrm>
          <a:prstGeom prst="rect">
            <a:avLst/>
          </a:prstGeom>
          <a:noFill/>
        </p:spPr>
        <p:txBody>
          <a:bodyPr wrap="none" rtlCol="0">
            <a:spAutoFit/>
          </a:bodyPr>
          <a:lstStyle/>
          <a:p>
            <a:r>
              <a:rPr lang="nb-NO" sz="2800" dirty="0" err="1">
                <a:solidFill>
                  <a:schemeClr val="accent5">
                    <a:lumMod val="50000"/>
                  </a:schemeClr>
                </a:solidFill>
              </a:rPr>
              <a:t>Composing</a:t>
            </a:r>
            <a:r>
              <a:rPr lang="nb-NO" sz="2800" dirty="0">
                <a:solidFill>
                  <a:schemeClr val="accent5">
                    <a:lumMod val="50000"/>
                  </a:schemeClr>
                </a:solidFill>
              </a:rPr>
              <a:t> </a:t>
            </a:r>
            <a:r>
              <a:rPr lang="nb-NO" sz="2800" dirty="0" err="1">
                <a:solidFill>
                  <a:schemeClr val="accent5">
                    <a:lumMod val="50000"/>
                  </a:schemeClr>
                </a:solidFill>
              </a:rPr>
              <a:t>the</a:t>
            </a:r>
            <a:r>
              <a:rPr lang="nb-NO" sz="2800" dirty="0">
                <a:solidFill>
                  <a:schemeClr val="accent5">
                    <a:lumMod val="50000"/>
                  </a:schemeClr>
                </a:solidFill>
              </a:rPr>
              <a:t> </a:t>
            </a:r>
            <a:r>
              <a:rPr lang="nb-NO" sz="2800" dirty="0" err="1">
                <a:solidFill>
                  <a:schemeClr val="accent5">
                    <a:lumMod val="50000"/>
                  </a:schemeClr>
                </a:solidFill>
              </a:rPr>
              <a:t>consortium</a:t>
            </a:r>
            <a:r>
              <a:rPr lang="nb-NO" sz="2800" dirty="0">
                <a:solidFill>
                  <a:schemeClr val="accent5">
                    <a:lumMod val="50000"/>
                  </a:schemeClr>
                </a:solidFill>
              </a:rPr>
              <a:t> …</a:t>
            </a:r>
          </a:p>
        </p:txBody>
      </p:sp>
      <p:sp>
        <p:nvSpPr>
          <p:cNvPr id="6" name="Femkant 5">
            <a:extLst>
              <a:ext uri="{FF2B5EF4-FFF2-40B4-BE49-F238E27FC236}">
                <a16:creationId xmlns:a16="http://schemas.microsoft.com/office/drawing/2014/main" id="{778373CF-C4C6-1084-C913-2E101A27B5B7}"/>
              </a:ext>
            </a:extLst>
          </p:cNvPr>
          <p:cNvSpPr/>
          <p:nvPr/>
        </p:nvSpPr>
        <p:spPr>
          <a:xfrm>
            <a:off x="640403" y="3197537"/>
            <a:ext cx="2866418" cy="2635892"/>
          </a:xfrm>
          <a:prstGeom prst="pent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400" b="1" dirty="0" err="1">
                <a:solidFill>
                  <a:schemeClr val="accent6">
                    <a:lumMod val="50000"/>
                  </a:schemeClr>
                </a:solidFill>
              </a:rPr>
              <a:t>Core</a:t>
            </a:r>
            <a:r>
              <a:rPr lang="nb-NO" sz="2400" b="1" dirty="0">
                <a:solidFill>
                  <a:schemeClr val="accent6">
                    <a:lumMod val="50000"/>
                  </a:schemeClr>
                </a:solidFill>
              </a:rPr>
              <a:t> </a:t>
            </a:r>
            <a:r>
              <a:rPr lang="nb-NO" sz="2400" b="1" dirty="0" err="1">
                <a:solidFill>
                  <a:schemeClr val="accent6">
                    <a:lumMod val="50000"/>
                  </a:schemeClr>
                </a:solidFill>
              </a:rPr>
              <a:t>group</a:t>
            </a:r>
            <a:r>
              <a:rPr lang="nb-NO" sz="2400" b="1" dirty="0">
                <a:solidFill>
                  <a:schemeClr val="accent6">
                    <a:lumMod val="50000"/>
                  </a:schemeClr>
                </a:solidFill>
              </a:rPr>
              <a:t>: </a:t>
            </a:r>
            <a:r>
              <a:rPr lang="nb-NO" dirty="0" err="1">
                <a:solidFill>
                  <a:schemeClr val="accent6">
                    <a:lumMod val="50000"/>
                  </a:schemeClr>
                </a:solidFill>
              </a:rPr>
              <a:t>Existing</a:t>
            </a:r>
            <a:r>
              <a:rPr lang="nb-NO" dirty="0">
                <a:solidFill>
                  <a:schemeClr val="accent6">
                    <a:lumMod val="50000"/>
                  </a:schemeClr>
                </a:solidFill>
              </a:rPr>
              <a:t> </a:t>
            </a:r>
            <a:r>
              <a:rPr lang="nb-NO" dirty="0" err="1">
                <a:solidFill>
                  <a:schemeClr val="accent6">
                    <a:lumMod val="50000"/>
                  </a:schemeClr>
                </a:solidFill>
              </a:rPr>
              <a:t>research</a:t>
            </a:r>
            <a:r>
              <a:rPr lang="nb-NO" dirty="0">
                <a:solidFill>
                  <a:schemeClr val="accent6">
                    <a:lumMod val="50000"/>
                  </a:schemeClr>
                </a:solidFill>
              </a:rPr>
              <a:t> </a:t>
            </a:r>
            <a:r>
              <a:rPr lang="nb-NO" dirty="0" err="1">
                <a:solidFill>
                  <a:schemeClr val="accent6">
                    <a:lumMod val="50000"/>
                  </a:schemeClr>
                </a:solidFill>
              </a:rPr>
              <a:t>network</a:t>
            </a:r>
            <a:r>
              <a:rPr lang="nb-NO" dirty="0">
                <a:solidFill>
                  <a:schemeClr val="accent6">
                    <a:lumMod val="50000"/>
                  </a:schemeClr>
                </a:solidFill>
              </a:rPr>
              <a:t> in </a:t>
            </a:r>
            <a:r>
              <a:rPr lang="nb-NO" dirty="0" err="1">
                <a:solidFill>
                  <a:schemeClr val="accent6">
                    <a:lumMod val="50000"/>
                  </a:schemeClr>
                </a:solidFill>
              </a:rPr>
              <a:t>archaeology</a:t>
            </a:r>
            <a:endParaRPr lang="nb-NO" dirty="0">
              <a:solidFill>
                <a:schemeClr val="accent6">
                  <a:lumMod val="50000"/>
                </a:schemeClr>
              </a:solidFill>
            </a:endParaRPr>
          </a:p>
        </p:txBody>
      </p:sp>
      <p:sp>
        <p:nvSpPr>
          <p:cNvPr id="9" name="Tankeboble: sky 8">
            <a:extLst>
              <a:ext uri="{FF2B5EF4-FFF2-40B4-BE49-F238E27FC236}">
                <a16:creationId xmlns:a16="http://schemas.microsoft.com/office/drawing/2014/main" id="{BFC9C116-27FD-0C07-64BD-1AF3EC81FD44}"/>
              </a:ext>
            </a:extLst>
          </p:cNvPr>
          <p:cNvSpPr/>
          <p:nvPr/>
        </p:nvSpPr>
        <p:spPr>
          <a:xfrm>
            <a:off x="3379140" y="701982"/>
            <a:ext cx="4623881" cy="2635892"/>
          </a:xfrm>
          <a:prstGeom prst="cloudCallout">
            <a:avLst>
              <a:gd name="adj1" fmla="val -60945"/>
              <a:gd name="adj2" fmla="val 60354"/>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solidFill>
                  <a:schemeClr val="accent1">
                    <a:lumMod val="50000"/>
                  </a:schemeClr>
                </a:solidFill>
              </a:rPr>
              <a:t>Brainstorming: </a:t>
            </a:r>
          </a:p>
          <a:p>
            <a:pPr algn="ctr"/>
            <a:r>
              <a:rPr lang="nb-NO" sz="1400" dirty="0">
                <a:solidFill>
                  <a:schemeClr val="accent1">
                    <a:lumMod val="50000"/>
                  </a:schemeClr>
                </a:solidFill>
              </a:rPr>
              <a:t>How to </a:t>
            </a:r>
            <a:r>
              <a:rPr lang="nb-NO" sz="1400" b="1" dirty="0">
                <a:solidFill>
                  <a:schemeClr val="accent1">
                    <a:lumMod val="50000"/>
                  </a:schemeClr>
                </a:solidFill>
              </a:rPr>
              <a:t>lift</a:t>
            </a:r>
            <a:r>
              <a:rPr lang="nb-NO" sz="1400" dirty="0">
                <a:solidFill>
                  <a:schemeClr val="accent1">
                    <a:lumMod val="50000"/>
                  </a:schemeClr>
                </a:solidFill>
              </a:rPr>
              <a:t> </a:t>
            </a:r>
            <a:r>
              <a:rPr lang="nb-NO" sz="1400" dirty="0" err="1">
                <a:solidFill>
                  <a:schemeClr val="accent1">
                    <a:lumMod val="50000"/>
                  </a:schemeClr>
                </a:solidFill>
              </a:rPr>
              <a:t>our</a:t>
            </a:r>
            <a:r>
              <a:rPr lang="nb-NO" sz="1400" dirty="0">
                <a:solidFill>
                  <a:schemeClr val="accent1">
                    <a:lumMod val="50000"/>
                  </a:schemeClr>
                </a:solidFill>
              </a:rPr>
              <a:t> </a:t>
            </a:r>
            <a:r>
              <a:rPr lang="nb-NO" sz="1400" dirty="0" err="1">
                <a:solidFill>
                  <a:schemeClr val="accent1">
                    <a:lumMod val="50000"/>
                  </a:schemeClr>
                </a:solidFill>
              </a:rPr>
              <a:t>common</a:t>
            </a:r>
            <a:r>
              <a:rPr lang="nb-NO" sz="1400" dirty="0">
                <a:solidFill>
                  <a:schemeClr val="accent1">
                    <a:lumMod val="50000"/>
                  </a:schemeClr>
                </a:solidFill>
              </a:rPr>
              <a:t> </a:t>
            </a:r>
            <a:r>
              <a:rPr lang="nb-NO" sz="1400" dirty="0" err="1">
                <a:solidFill>
                  <a:schemeClr val="accent1">
                    <a:lumMod val="50000"/>
                  </a:schemeClr>
                </a:solidFill>
              </a:rPr>
              <a:t>ambition</a:t>
            </a:r>
            <a:r>
              <a:rPr lang="nb-NO" sz="1400" dirty="0">
                <a:solidFill>
                  <a:schemeClr val="accent1">
                    <a:lumMod val="50000"/>
                  </a:schemeClr>
                </a:solidFill>
              </a:rPr>
              <a:t>?</a:t>
            </a:r>
          </a:p>
          <a:p>
            <a:pPr algn="ctr"/>
            <a:r>
              <a:rPr lang="nb-NO" sz="1400" dirty="0">
                <a:solidFill>
                  <a:schemeClr val="accent1">
                    <a:lumMod val="50000"/>
                  </a:schemeClr>
                </a:solidFill>
              </a:rPr>
              <a:t>How to make </a:t>
            </a:r>
            <a:r>
              <a:rPr lang="nb-NO" sz="1400" dirty="0" err="1">
                <a:solidFill>
                  <a:schemeClr val="accent1">
                    <a:lumMod val="50000"/>
                  </a:schemeClr>
                </a:solidFill>
              </a:rPr>
              <a:t>our</a:t>
            </a:r>
            <a:r>
              <a:rPr lang="nb-NO" sz="1400" dirty="0">
                <a:solidFill>
                  <a:schemeClr val="accent1">
                    <a:lumMod val="50000"/>
                  </a:schemeClr>
                </a:solidFill>
              </a:rPr>
              <a:t> </a:t>
            </a:r>
            <a:r>
              <a:rPr lang="nb-NO" sz="1400" dirty="0" err="1">
                <a:solidFill>
                  <a:schemeClr val="accent1">
                    <a:lumMod val="50000"/>
                  </a:schemeClr>
                </a:solidFill>
              </a:rPr>
              <a:t>research</a:t>
            </a:r>
            <a:r>
              <a:rPr lang="nb-NO" sz="1400" dirty="0">
                <a:solidFill>
                  <a:schemeClr val="accent1">
                    <a:lumMod val="50000"/>
                  </a:schemeClr>
                </a:solidFill>
              </a:rPr>
              <a:t> </a:t>
            </a:r>
            <a:r>
              <a:rPr lang="nb-NO" sz="1400" b="1" dirty="0">
                <a:solidFill>
                  <a:schemeClr val="accent1">
                    <a:lumMod val="50000"/>
                  </a:schemeClr>
                </a:solidFill>
              </a:rPr>
              <a:t>relevant</a:t>
            </a:r>
            <a:r>
              <a:rPr lang="nb-NO" sz="1400" dirty="0">
                <a:solidFill>
                  <a:schemeClr val="accent1">
                    <a:lumMod val="50000"/>
                  </a:schemeClr>
                </a:solidFill>
              </a:rPr>
              <a:t>, </a:t>
            </a:r>
            <a:r>
              <a:rPr lang="nb-NO" sz="1400" dirty="0" err="1">
                <a:solidFill>
                  <a:schemeClr val="accent1">
                    <a:lumMod val="50000"/>
                  </a:schemeClr>
                </a:solidFill>
              </a:rPr>
              <a:t>thinking</a:t>
            </a:r>
            <a:r>
              <a:rPr lang="nb-NO" sz="1400" dirty="0">
                <a:solidFill>
                  <a:schemeClr val="accent1">
                    <a:lumMod val="50000"/>
                  </a:schemeClr>
                </a:solidFill>
              </a:rPr>
              <a:t> </a:t>
            </a:r>
            <a:r>
              <a:rPr lang="nb-NO" sz="1400" dirty="0" err="1">
                <a:solidFill>
                  <a:schemeClr val="accent1">
                    <a:lumMod val="50000"/>
                  </a:schemeClr>
                </a:solidFill>
              </a:rPr>
              <a:t>interdisciplinary</a:t>
            </a:r>
            <a:r>
              <a:rPr lang="nb-NO" sz="1400" dirty="0">
                <a:solidFill>
                  <a:schemeClr val="accent1">
                    <a:lumMod val="50000"/>
                  </a:schemeClr>
                </a:solidFill>
              </a:rPr>
              <a:t> and </a:t>
            </a:r>
            <a:r>
              <a:rPr lang="nb-NO" sz="1400" dirty="0" err="1">
                <a:solidFill>
                  <a:schemeClr val="accent1">
                    <a:lumMod val="50000"/>
                  </a:schemeClr>
                </a:solidFill>
              </a:rPr>
              <a:t>intersectoral</a:t>
            </a:r>
            <a:r>
              <a:rPr lang="nb-NO" sz="1400" dirty="0">
                <a:solidFill>
                  <a:schemeClr val="accent1">
                    <a:lumMod val="50000"/>
                  </a:schemeClr>
                </a:solidFill>
              </a:rPr>
              <a:t>?</a:t>
            </a:r>
          </a:p>
          <a:p>
            <a:pPr algn="ctr"/>
            <a:r>
              <a:rPr lang="nb-NO" sz="1400" dirty="0">
                <a:solidFill>
                  <a:schemeClr val="accent1">
                    <a:lumMod val="50000"/>
                  </a:schemeClr>
                </a:solidFill>
              </a:rPr>
              <a:t>How to </a:t>
            </a:r>
            <a:r>
              <a:rPr lang="nb-NO" sz="1400" b="1" dirty="0" err="1">
                <a:solidFill>
                  <a:schemeClr val="accent1">
                    <a:lumMod val="50000"/>
                  </a:schemeClr>
                </a:solidFill>
              </a:rPr>
              <a:t>meet</a:t>
            </a:r>
            <a:r>
              <a:rPr lang="nb-NO" sz="1400" dirty="0">
                <a:solidFill>
                  <a:schemeClr val="accent1">
                    <a:lumMod val="50000"/>
                  </a:schemeClr>
                </a:solidFill>
              </a:rPr>
              <a:t> MSCA DN </a:t>
            </a:r>
            <a:r>
              <a:rPr lang="nb-NO" sz="1400" b="1" dirty="0" err="1">
                <a:solidFill>
                  <a:schemeClr val="accent1">
                    <a:lumMod val="50000"/>
                  </a:schemeClr>
                </a:solidFill>
              </a:rPr>
              <a:t>criteria</a:t>
            </a:r>
            <a:r>
              <a:rPr lang="nb-NO" sz="1400" dirty="0">
                <a:solidFill>
                  <a:schemeClr val="accent1">
                    <a:lumMod val="50000"/>
                  </a:schemeClr>
                </a:solidFill>
              </a:rPr>
              <a:t>?</a:t>
            </a:r>
          </a:p>
          <a:p>
            <a:pPr algn="ctr"/>
            <a:r>
              <a:rPr lang="nb-NO" sz="1400" dirty="0">
                <a:solidFill>
                  <a:schemeClr val="accent1">
                    <a:lumMod val="50000"/>
                  </a:schemeClr>
                </a:solidFill>
              </a:rPr>
              <a:t>How to </a:t>
            </a:r>
            <a:r>
              <a:rPr lang="nb-NO" sz="1400" dirty="0" err="1">
                <a:solidFill>
                  <a:schemeClr val="accent1">
                    <a:lumMod val="50000"/>
                  </a:schemeClr>
                </a:solidFill>
              </a:rPr>
              <a:t>compile</a:t>
            </a:r>
            <a:r>
              <a:rPr lang="nb-NO" sz="1400" dirty="0">
                <a:solidFill>
                  <a:schemeClr val="accent1">
                    <a:lumMod val="50000"/>
                  </a:schemeClr>
                </a:solidFill>
              </a:rPr>
              <a:t> a relevant training </a:t>
            </a:r>
            <a:r>
              <a:rPr lang="nb-NO" sz="1400" dirty="0" err="1">
                <a:solidFill>
                  <a:schemeClr val="accent1">
                    <a:lumMod val="50000"/>
                  </a:schemeClr>
                </a:solidFill>
              </a:rPr>
              <a:t>programme</a:t>
            </a:r>
            <a:r>
              <a:rPr lang="nb-NO" sz="1400" dirty="0">
                <a:solidFill>
                  <a:schemeClr val="accent1">
                    <a:lumMod val="50000"/>
                  </a:schemeClr>
                </a:solidFill>
              </a:rPr>
              <a:t>?</a:t>
            </a:r>
            <a:endParaRPr lang="nb-NO" dirty="0"/>
          </a:p>
        </p:txBody>
      </p:sp>
      <p:sp>
        <p:nvSpPr>
          <p:cNvPr id="13" name="Rulle: vannrett 12">
            <a:extLst>
              <a:ext uri="{FF2B5EF4-FFF2-40B4-BE49-F238E27FC236}">
                <a16:creationId xmlns:a16="http://schemas.microsoft.com/office/drawing/2014/main" id="{A09F5E18-C493-4118-BD3B-6669F6CBE155}"/>
              </a:ext>
            </a:extLst>
          </p:cNvPr>
          <p:cNvSpPr/>
          <p:nvPr/>
        </p:nvSpPr>
        <p:spPr>
          <a:xfrm>
            <a:off x="4046706" y="3965875"/>
            <a:ext cx="3621341" cy="2029790"/>
          </a:xfrm>
          <a:prstGeom prst="horizontalScroll">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b="1" dirty="0"/>
              <a:t>Choice of partner </a:t>
            </a:r>
            <a:r>
              <a:rPr lang="nb-NO" b="1" dirty="0" err="1"/>
              <a:t>organisations</a:t>
            </a:r>
            <a:r>
              <a:rPr lang="nb-NO" b="1" dirty="0"/>
              <a:t> </a:t>
            </a:r>
          </a:p>
          <a:p>
            <a:pPr algn="ctr"/>
            <a:r>
              <a:rPr lang="nb-NO" b="1" dirty="0"/>
              <a:t>- </a:t>
            </a:r>
            <a:r>
              <a:rPr lang="nb-NO" b="1" dirty="0" err="1"/>
              <a:t>Decisive</a:t>
            </a:r>
            <a:r>
              <a:rPr lang="nb-NO" b="1" dirty="0"/>
              <a:t> for </a:t>
            </a:r>
            <a:r>
              <a:rPr lang="nb-NO" b="1" dirty="0" err="1"/>
              <a:t>us</a:t>
            </a:r>
            <a:endParaRPr lang="nb-NO" b="1" dirty="0"/>
          </a:p>
          <a:p>
            <a:pPr algn="ctr"/>
            <a:r>
              <a:rPr lang="nb-NO" sz="1400" dirty="0"/>
              <a:t>(</a:t>
            </a:r>
            <a:r>
              <a:rPr lang="nb-NO" sz="1400" dirty="0" err="1"/>
              <a:t>apart</a:t>
            </a:r>
            <a:r>
              <a:rPr lang="nb-NO" sz="1400" dirty="0"/>
              <a:t> from </a:t>
            </a:r>
            <a:r>
              <a:rPr lang="nb-NO" sz="1400" dirty="0" err="1"/>
              <a:t>being</a:t>
            </a:r>
            <a:r>
              <a:rPr lang="nb-NO" sz="1400" dirty="0"/>
              <a:t> relevant)</a:t>
            </a:r>
            <a:r>
              <a:rPr lang="nb-NO" dirty="0"/>
              <a:t>: </a:t>
            </a:r>
          </a:p>
          <a:p>
            <a:pPr algn="ctr"/>
            <a:r>
              <a:rPr lang="nb-NO" dirty="0"/>
              <a:t>reliable, </a:t>
            </a:r>
            <a:r>
              <a:rPr lang="nb-NO" dirty="0" err="1"/>
              <a:t>genuinely</a:t>
            </a:r>
            <a:r>
              <a:rPr lang="nb-NO" dirty="0"/>
              <a:t> </a:t>
            </a:r>
            <a:r>
              <a:rPr lang="nb-NO" dirty="0" err="1"/>
              <a:t>interested</a:t>
            </a:r>
            <a:r>
              <a:rPr lang="nb-NO" dirty="0"/>
              <a:t>, </a:t>
            </a:r>
            <a:r>
              <a:rPr lang="nb-NO" dirty="0" err="1"/>
              <a:t>responsive</a:t>
            </a:r>
            <a:r>
              <a:rPr lang="nb-NO" dirty="0"/>
              <a:t>/</a:t>
            </a:r>
            <a:r>
              <a:rPr lang="nb-NO" dirty="0" err="1"/>
              <a:t>communicating</a:t>
            </a:r>
            <a:endParaRPr lang="nb-NO" dirty="0"/>
          </a:p>
        </p:txBody>
      </p:sp>
      <p:sp>
        <p:nvSpPr>
          <p:cNvPr id="14" name="Pil: ned 13">
            <a:extLst>
              <a:ext uri="{FF2B5EF4-FFF2-40B4-BE49-F238E27FC236}">
                <a16:creationId xmlns:a16="http://schemas.microsoft.com/office/drawing/2014/main" id="{2981903E-9E29-9539-0CEF-E44FF93FA662}"/>
              </a:ext>
            </a:extLst>
          </p:cNvPr>
          <p:cNvSpPr/>
          <p:nvPr/>
        </p:nvSpPr>
        <p:spPr>
          <a:xfrm>
            <a:off x="5534426" y="3429000"/>
            <a:ext cx="665336" cy="93547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Stjerne: 7 tagger 14">
            <a:extLst>
              <a:ext uri="{FF2B5EF4-FFF2-40B4-BE49-F238E27FC236}">
                <a16:creationId xmlns:a16="http://schemas.microsoft.com/office/drawing/2014/main" id="{BAF14B53-86A7-0FF7-2562-4518B78F32FE}"/>
              </a:ext>
            </a:extLst>
          </p:cNvPr>
          <p:cNvSpPr/>
          <p:nvPr/>
        </p:nvSpPr>
        <p:spPr>
          <a:xfrm>
            <a:off x="8086929" y="1024571"/>
            <a:ext cx="2571152" cy="2404429"/>
          </a:xfrm>
          <a:prstGeom prst="star7">
            <a:avLst>
              <a:gd name="adj" fmla="val 32479"/>
              <a:gd name="hf" fmla="val 102572"/>
              <a:gd name="vf" fmla="val 10521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err="1">
                <a:solidFill>
                  <a:srgbClr val="C00000"/>
                </a:solidFill>
              </a:rPr>
              <a:t>Scouting</a:t>
            </a:r>
            <a:r>
              <a:rPr lang="nb-NO" sz="1400" dirty="0">
                <a:solidFill>
                  <a:srgbClr val="C00000"/>
                </a:solidFill>
              </a:rPr>
              <a:t> </a:t>
            </a:r>
            <a:r>
              <a:rPr lang="nb-NO" sz="1400" dirty="0"/>
              <a:t>for </a:t>
            </a:r>
            <a:r>
              <a:rPr lang="nb-NO" sz="1400" dirty="0" err="1"/>
              <a:t>new</a:t>
            </a:r>
            <a:r>
              <a:rPr lang="nb-NO" sz="1400" dirty="0"/>
              <a:t> partners: e.g. </a:t>
            </a:r>
            <a:r>
              <a:rPr lang="nb-NO" sz="1400" dirty="0" err="1"/>
              <a:t>Social</a:t>
            </a:r>
            <a:r>
              <a:rPr lang="nb-NO" sz="1400" dirty="0"/>
              <a:t> </a:t>
            </a:r>
            <a:r>
              <a:rPr lang="nb-NO" sz="1400" dirty="0" err="1"/>
              <a:t>anthropology</a:t>
            </a:r>
            <a:r>
              <a:rPr lang="nb-NO" sz="1400" dirty="0"/>
              <a:t>, film</a:t>
            </a:r>
          </a:p>
          <a:p>
            <a:pPr algn="ctr"/>
            <a:r>
              <a:rPr lang="nb-NO" sz="1400" dirty="0">
                <a:sym typeface="Wingdings" panose="05000000000000000000" pitchFamily="2" charset="2"/>
              </a:rPr>
              <a:t> Innovation</a:t>
            </a:r>
            <a:endParaRPr lang="nb-NO" sz="1400" dirty="0"/>
          </a:p>
        </p:txBody>
      </p:sp>
      <p:sp>
        <p:nvSpPr>
          <p:cNvPr id="16" name="Stjerne: 7 tagger 15">
            <a:extLst>
              <a:ext uri="{FF2B5EF4-FFF2-40B4-BE49-F238E27FC236}">
                <a16:creationId xmlns:a16="http://schemas.microsoft.com/office/drawing/2014/main" id="{1A299A0D-7F71-BC64-634B-19B84DF5F7AE}"/>
              </a:ext>
            </a:extLst>
          </p:cNvPr>
          <p:cNvSpPr/>
          <p:nvPr/>
        </p:nvSpPr>
        <p:spPr>
          <a:xfrm>
            <a:off x="8978438" y="3197537"/>
            <a:ext cx="2785545" cy="2635892"/>
          </a:xfrm>
          <a:prstGeom prst="star7">
            <a:avLst>
              <a:gd name="adj" fmla="val 35753"/>
              <a:gd name="hf" fmla="val 102572"/>
              <a:gd name="vf" fmla="val 10521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400" dirty="0" err="1">
                <a:solidFill>
                  <a:srgbClr val="C00000"/>
                </a:solidFill>
              </a:rPr>
              <a:t>Integrating</a:t>
            </a:r>
            <a:r>
              <a:rPr lang="nb-NO" sz="1400" dirty="0">
                <a:solidFill>
                  <a:srgbClr val="C00000"/>
                </a:solidFill>
              </a:rPr>
              <a:t> </a:t>
            </a:r>
            <a:r>
              <a:rPr lang="nb-NO" sz="1400" dirty="0" err="1"/>
              <a:t>institutions</a:t>
            </a:r>
            <a:r>
              <a:rPr lang="nb-NO" sz="1400" dirty="0"/>
              <a:t>/</a:t>
            </a:r>
          </a:p>
          <a:p>
            <a:pPr algn="ctr"/>
            <a:r>
              <a:rPr lang="nb-NO" sz="1400" dirty="0" err="1"/>
              <a:t>fields</a:t>
            </a:r>
            <a:r>
              <a:rPr lang="nb-NO" sz="1400" dirty="0"/>
              <a:t> </a:t>
            </a:r>
            <a:r>
              <a:rPr lang="nb-NO" sz="1400" dirty="0" err="1"/>
              <a:t>that</a:t>
            </a:r>
            <a:r>
              <a:rPr lang="nb-NO" sz="1400" dirty="0"/>
              <a:t> </a:t>
            </a:r>
            <a:r>
              <a:rPr lang="nb-NO" sz="1400" dirty="0" err="1"/>
              <a:t>we</a:t>
            </a:r>
            <a:r>
              <a:rPr lang="nb-NO" sz="1400" dirty="0"/>
              <a:t> </a:t>
            </a:r>
            <a:r>
              <a:rPr lang="nb-NO" sz="1400" dirty="0" err="1"/>
              <a:t>had</a:t>
            </a:r>
            <a:r>
              <a:rPr lang="nb-NO" sz="1400" dirty="0"/>
              <a:t> </a:t>
            </a:r>
            <a:r>
              <a:rPr lang="nb-NO" sz="1400" dirty="0" err="1"/>
              <a:t>worked</a:t>
            </a:r>
            <a:r>
              <a:rPr lang="nb-NO" sz="1400" dirty="0"/>
              <a:t> </a:t>
            </a:r>
            <a:r>
              <a:rPr lang="nb-NO" sz="1400" dirty="0" err="1"/>
              <a:t>with</a:t>
            </a:r>
            <a:r>
              <a:rPr lang="nb-NO" sz="1400" dirty="0"/>
              <a:t> </a:t>
            </a:r>
            <a:r>
              <a:rPr lang="nb-NO" sz="1400" dirty="0" err="1"/>
              <a:t>before</a:t>
            </a:r>
            <a:r>
              <a:rPr lang="nb-NO" sz="1400" dirty="0"/>
              <a:t>, e.g. </a:t>
            </a:r>
          </a:p>
          <a:p>
            <a:pPr algn="ctr"/>
            <a:r>
              <a:rPr lang="nb-NO" sz="1400" dirty="0" err="1"/>
              <a:t>cultural</a:t>
            </a:r>
            <a:r>
              <a:rPr lang="nb-NO" sz="1400" dirty="0"/>
              <a:t> </a:t>
            </a:r>
            <a:r>
              <a:rPr lang="nb-NO" sz="1400" dirty="0" err="1"/>
              <a:t>heritage</a:t>
            </a:r>
            <a:r>
              <a:rPr lang="nb-NO" sz="1400" dirty="0"/>
              <a:t> management, museum</a:t>
            </a:r>
          </a:p>
        </p:txBody>
      </p:sp>
      <p:sp>
        <p:nvSpPr>
          <p:cNvPr id="17" name="Pil: høyre 16">
            <a:extLst>
              <a:ext uri="{FF2B5EF4-FFF2-40B4-BE49-F238E27FC236}">
                <a16:creationId xmlns:a16="http://schemas.microsoft.com/office/drawing/2014/main" id="{93673FE0-33B9-B7C1-3379-B48156D4CCCF}"/>
              </a:ext>
            </a:extLst>
          </p:cNvPr>
          <p:cNvSpPr/>
          <p:nvPr/>
        </p:nvSpPr>
        <p:spPr>
          <a:xfrm rot="19008488">
            <a:off x="7590221" y="3964745"/>
            <a:ext cx="1485090" cy="304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Pil: høyre 17">
            <a:extLst>
              <a:ext uri="{FF2B5EF4-FFF2-40B4-BE49-F238E27FC236}">
                <a16:creationId xmlns:a16="http://schemas.microsoft.com/office/drawing/2014/main" id="{0B2C3272-0AFD-9DA8-2762-242B281160BE}"/>
              </a:ext>
            </a:extLst>
          </p:cNvPr>
          <p:cNvSpPr/>
          <p:nvPr/>
        </p:nvSpPr>
        <p:spPr>
          <a:xfrm>
            <a:off x="7790139" y="5132962"/>
            <a:ext cx="1485090" cy="304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962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8F60C-5B0E-928E-6165-1B6B429E2BE8}"/>
            </a:ext>
          </a:extLst>
        </p:cNvPr>
        <p:cNvGrpSpPr/>
        <p:nvPr/>
      </p:nvGrpSpPr>
      <p:grpSpPr>
        <a:xfrm>
          <a:off x="0" y="0"/>
          <a:ext cx="0" cy="0"/>
          <a:chOff x="0" y="0"/>
          <a:chExt cx="0" cy="0"/>
        </a:xfrm>
      </p:grpSpPr>
      <p:pic>
        <p:nvPicPr>
          <p:cNvPr id="3" name="Grafikk 2">
            <a:extLst>
              <a:ext uri="{FF2B5EF4-FFF2-40B4-BE49-F238E27FC236}">
                <a16:creationId xmlns:a16="http://schemas.microsoft.com/office/drawing/2014/main" id="{30F2A2E9-8E25-AFF6-37F6-CBD5BE83FBED}"/>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534755" y="204951"/>
            <a:ext cx="1369806" cy="828000"/>
          </a:xfrm>
          <a:prstGeom prst="rect">
            <a:avLst/>
          </a:prstGeom>
        </p:spPr>
      </p:pic>
      <p:pic>
        <p:nvPicPr>
          <p:cNvPr id="5" name="Picture 48">
            <a:extLst>
              <a:ext uri="{FF2B5EF4-FFF2-40B4-BE49-F238E27FC236}">
                <a16:creationId xmlns:a16="http://schemas.microsoft.com/office/drawing/2014/main" id="{FDA0B578-C943-7AAC-387A-C4F03EDB77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55" y="6380556"/>
            <a:ext cx="1615887" cy="360000"/>
          </a:xfrm>
          <a:prstGeom prst="rect">
            <a:avLst/>
          </a:prstGeom>
        </p:spPr>
      </p:pic>
      <p:sp>
        <p:nvSpPr>
          <p:cNvPr id="2" name="TekstSylinder 1">
            <a:extLst>
              <a:ext uri="{FF2B5EF4-FFF2-40B4-BE49-F238E27FC236}">
                <a16:creationId xmlns:a16="http://schemas.microsoft.com/office/drawing/2014/main" id="{7F880EB9-093E-7BF1-9550-B898C342A4A2}"/>
              </a:ext>
            </a:extLst>
          </p:cNvPr>
          <p:cNvSpPr txBox="1"/>
          <p:nvPr/>
        </p:nvSpPr>
        <p:spPr>
          <a:xfrm>
            <a:off x="591719" y="736759"/>
            <a:ext cx="9741001" cy="738664"/>
          </a:xfrm>
          <a:prstGeom prst="rect">
            <a:avLst/>
          </a:prstGeom>
          <a:noFill/>
        </p:spPr>
        <p:txBody>
          <a:bodyPr wrap="square" rtlCol="0">
            <a:spAutoFit/>
          </a:bodyPr>
          <a:lstStyle/>
          <a:p>
            <a:r>
              <a:rPr lang="nb-NO" sz="2400" b="1" dirty="0"/>
              <a:t>Application </a:t>
            </a:r>
            <a:r>
              <a:rPr lang="nb-NO" sz="2400" b="1" dirty="0" err="1"/>
              <a:t>process</a:t>
            </a:r>
            <a:r>
              <a:rPr lang="nb-NO" sz="2400" b="1" dirty="0"/>
              <a:t>: 3 x</a:t>
            </a:r>
          </a:p>
          <a:p>
            <a:endParaRPr lang="nb-NO" dirty="0"/>
          </a:p>
        </p:txBody>
      </p:sp>
      <p:sp>
        <p:nvSpPr>
          <p:cNvPr id="6" name="Rektangel: avrundede hjørner 5">
            <a:extLst>
              <a:ext uri="{FF2B5EF4-FFF2-40B4-BE49-F238E27FC236}">
                <a16:creationId xmlns:a16="http://schemas.microsoft.com/office/drawing/2014/main" id="{71CA416A-3915-610E-0119-88045408A61A}"/>
              </a:ext>
            </a:extLst>
          </p:cNvPr>
          <p:cNvSpPr/>
          <p:nvPr/>
        </p:nvSpPr>
        <p:spPr>
          <a:xfrm>
            <a:off x="670560" y="1356360"/>
            <a:ext cx="3307080" cy="13868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b="1" dirty="0" err="1"/>
              <a:t>January</a:t>
            </a:r>
            <a:r>
              <a:rPr lang="nb-NO" b="1" dirty="0"/>
              <a:t> 2020 (H2020), ITN</a:t>
            </a:r>
          </a:p>
          <a:p>
            <a:pPr algn="ctr"/>
            <a:r>
              <a:rPr lang="nb-NO" dirty="0" err="1"/>
              <a:t>Refusal</a:t>
            </a:r>
            <a:r>
              <a:rPr lang="nb-NO" dirty="0"/>
              <a:t>, </a:t>
            </a:r>
            <a:r>
              <a:rPr lang="nb-NO" dirty="0" err="1"/>
              <a:t>but</a:t>
            </a:r>
            <a:r>
              <a:rPr lang="nb-NO" dirty="0"/>
              <a:t> </a:t>
            </a:r>
            <a:r>
              <a:rPr lang="nb-NO" dirty="0" err="1"/>
              <a:t>very</a:t>
            </a:r>
            <a:r>
              <a:rPr lang="nb-NO" dirty="0"/>
              <a:t> </a:t>
            </a:r>
            <a:r>
              <a:rPr lang="nb-NO" dirty="0" err="1"/>
              <a:t>constructive</a:t>
            </a:r>
            <a:r>
              <a:rPr lang="nb-NO" dirty="0"/>
              <a:t> feedback</a:t>
            </a:r>
          </a:p>
          <a:p>
            <a:pPr algn="ctr"/>
            <a:r>
              <a:rPr lang="nb-NO" dirty="0">
                <a:sym typeface="Wingdings" panose="05000000000000000000" pitchFamily="2" charset="2"/>
              </a:rPr>
              <a:t> </a:t>
            </a:r>
            <a:r>
              <a:rPr lang="nb-NO" dirty="0" err="1">
                <a:sym typeface="Wingdings" panose="05000000000000000000" pitchFamily="2" charset="2"/>
              </a:rPr>
              <a:t>encouraging</a:t>
            </a:r>
            <a:endParaRPr lang="nb-NO" dirty="0"/>
          </a:p>
        </p:txBody>
      </p:sp>
      <p:pic>
        <p:nvPicPr>
          <p:cNvPr id="7" name="Picture 5">
            <a:extLst>
              <a:ext uri="{FF2B5EF4-FFF2-40B4-BE49-F238E27FC236}">
                <a16:creationId xmlns:a16="http://schemas.microsoft.com/office/drawing/2014/main" id="{5650F488-E7BC-3AF8-0295-3F783C2D899E}"/>
              </a:ext>
            </a:extLst>
          </p:cNvPr>
          <p:cNvPicPr>
            <a:picLocks noChangeAspect="1"/>
          </p:cNvPicPr>
          <p:nvPr/>
        </p:nvPicPr>
        <p:blipFill>
          <a:blip r:embed="rId4"/>
          <a:stretch>
            <a:fillRect/>
          </a:stretch>
        </p:blipFill>
        <p:spPr>
          <a:xfrm>
            <a:off x="1062990" y="2143125"/>
            <a:ext cx="495300" cy="514350"/>
          </a:xfrm>
          <a:prstGeom prst="rect">
            <a:avLst/>
          </a:prstGeom>
        </p:spPr>
      </p:pic>
      <p:sp>
        <p:nvSpPr>
          <p:cNvPr id="8" name="Rektangel: avrundede hjørner 7">
            <a:extLst>
              <a:ext uri="{FF2B5EF4-FFF2-40B4-BE49-F238E27FC236}">
                <a16:creationId xmlns:a16="http://schemas.microsoft.com/office/drawing/2014/main" id="{0BC34AD8-5761-C9E0-CFF3-A77DC43EB0B0}"/>
              </a:ext>
            </a:extLst>
          </p:cNvPr>
          <p:cNvSpPr/>
          <p:nvPr/>
        </p:nvSpPr>
        <p:spPr>
          <a:xfrm>
            <a:off x="3147060" y="2230100"/>
            <a:ext cx="4107180" cy="19609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b="1" dirty="0"/>
              <a:t>November 2021 HORIZON Europe, DN</a:t>
            </a:r>
          </a:p>
          <a:p>
            <a:pPr marL="285750" indent="-285750" algn="ctr">
              <a:buFont typeface="Wingdings" panose="05000000000000000000" pitchFamily="2" charset="2"/>
              <a:buChar char="à"/>
            </a:pPr>
            <a:r>
              <a:rPr lang="nb-NO" dirty="0">
                <a:sym typeface="Wingdings" panose="05000000000000000000" pitchFamily="2" charset="2"/>
              </a:rPr>
              <a:t>A lot </a:t>
            </a:r>
            <a:r>
              <a:rPr lang="nb-NO" dirty="0" err="1">
                <a:sym typeface="Wingdings" panose="05000000000000000000" pitchFamily="2" charset="2"/>
              </a:rPr>
              <a:t>had</a:t>
            </a:r>
            <a:r>
              <a:rPr lang="nb-NO" dirty="0">
                <a:sym typeface="Wingdings" panose="05000000000000000000" pitchFamily="2" charset="2"/>
              </a:rPr>
              <a:t> to be </a:t>
            </a:r>
            <a:r>
              <a:rPr lang="nb-NO" dirty="0" err="1">
                <a:sym typeface="Wingdings" panose="05000000000000000000" pitchFamily="2" charset="2"/>
              </a:rPr>
              <a:t>changed</a:t>
            </a:r>
            <a:r>
              <a:rPr lang="nb-NO" dirty="0">
                <a:sym typeface="Wingdings" panose="05000000000000000000" pitchFamily="2" charset="2"/>
              </a:rPr>
              <a:t> due to </a:t>
            </a:r>
            <a:r>
              <a:rPr lang="nb-NO" dirty="0" err="1">
                <a:sym typeface="Wingdings" panose="05000000000000000000" pitchFamily="2" charset="2"/>
              </a:rPr>
              <a:t>new</a:t>
            </a:r>
            <a:r>
              <a:rPr lang="nb-NO" dirty="0">
                <a:sym typeface="Wingdings" panose="05000000000000000000" pitchFamily="2" charset="2"/>
              </a:rPr>
              <a:t> </a:t>
            </a:r>
            <a:r>
              <a:rPr lang="nb-NO" dirty="0" err="1">
                <a:sym typeface="Wingdings" panose="05000000000000000000" pitchFamily="2" charset="2"/>
              </a:rPr>
              <a:t>frame</a:t>
            </a:r>
            <a:r>
              <a:rPr lang="nb-NO" dirty="0">
                <a:sym typeface="Wingdings" panose="05000000000000000000" pitchFamily="2" charset="2"/>
              </a:rPr>
              <a:t> </a:t>
            </a:r>
            <a:r>
              <a:rPr lang="nb-NO" dirty="0" err="1">
                <a:sym typeface="Wingdings" panose="05000000000000000000" pitchFamily="2" charset="2"/>
              </a:rPr>
              <a:t>programme</a:t>
            </a:r>
            <a:endParaRPr lang="nb-NO" dirty="0">
              <a:sym typeface="Wingdings" panose="05000000000000000000" pitchFamily="2" charset="2"/>
            </a:endParaRPr>
          </a:p>
          <a:p>
            <a:pPr marL="285750" indent="-285750" algn="ctr">
              <a:buFont typeface="Wingdings" panose="05000000000000000000" pitchFamily="2" charset="2"/>
              <a:buChar char="à"/>
            </a:pPr>
            <a:r>
              <a:rPr lang="nb-NO" dirty="0" err="1">
                <a:sym typeface="Wingdings" panose="05000000000000000000" pitchFamily="2" charset="2"/>
              </a:rPr>
              <a:t>Refusal</a:t>
            </a:r>
            <a:r>
              <a:rPr lang="nb-NO" dirty="0">
                <a:sym typeface="Wingdings" panose="05000000000000000000" pitchFamily="2" charset="2"/>
              </a:rPr>
              <a:t>, </a:t>
            </a:r>
            <a:r>
              <a:rPr lang="nb-NO" dirty="0" err="1">
                <a:sym typeface="Wingdings" panose="05000000000000000000" pitchFamily="2" charset="2"/>
              </a:rPr>
              <a:t>but</a:t>
            </a:r>
            <a:r>
              <a:rPr lang="nb-NO" dirty="0">
                <a:sym typeface="Wingdings" panose="05000000000000000000" pitchFamily="2" charset="2"/>
              </a:rPr>
              <a:t> </a:t>
            </a:r>
            <a:r>
              <a:rPr lang="nb-NO" dirty="0" err="1">
                <a:sym typeface="Wingdings" panose="05000000000000000000" pitchFamily="2" charset="2"/>
              </a:rPr>
              <a:t>very</a:t>
            </a:r>
            <a:r>
              <a:rPr lang="nb-NO" dirty="0">
                <a:sym typeface="Wingdings" panose="05000000000000000000" pitchFamily="2" charset="2"/>
              </a:rPr>
              <a:t> </a:t>
            </a:r>
            <a:r>
              <a:rPr lang="nb-NO" dirty="0" err="1">
                <a:sym typeface="Wingdings" panose="05000000000000000000" pitchFamily="2" charset="2"/>
              </a:rPr>
              <a:t>concrete</a:t>
            </a:r>
            <a:r>
              <a:rPr lang="nb-NO" dirty="0">
                <a:sym typeface="Wingdings" panose="05000000000000000000" pitchFamily="2" charset="2"/>
              </a:rPr>
              <a:t> feedback </a:t>
            </a:r>
            <a:r>
              <a:rPr lang="nb-NO" dirty="0" err="1">
                <a:sym typeface="Wingdings" panose="05000000000000000000" pitchFamily="2" charset="2"/>
              </a:rPr>
              <a:t>about</a:t>
            </a:r>
            <a:r>
              <a:rPr lang="nb-NO" dirty="0">
                <a:sym typeface="Wingdings" panose="05000000000000000000" pitchFamily="2" charset="2"/>
              </a:rPr>
              <a:t> </a:t>
            </a:r>
            <a:r>
              <a:rPr lang="nb-NO" dirty="0" err="1">
                <a:sym typeface="Wingdings" panose="05000000000000000000" pitchFamily="2" charset="2"/>
              </a:rPr>
              <a:t>what</a:t>
            </a:r>
            <a:r>
              <a:rPr lang="nb-NO" dirty="0">
                <a:sym typeface="Wingdings" panose="05000000000000000000" pitchFamily="2" charset="2"/>
              </a:rPr>
              <a:t> to </a:t>
            </a:r>
            <a:r>
              <a:rPr lang="nb-NO" dirty="0" err="1">
                <a:sym typeface="Wingdings" panose="05000000000000000000" pitchFamily="2" charset="2"/>
              </a:rPr>
              <a:t>improve</a:t>
            </a:r>
            <a:endParaRPr lang="nb-NO" dirty="0"/>
          </a:p>
        </p:txBody>
      </p:sp>
      <p:pic>
        <p:nvPicPr>
          <p:cNvPr id="9" name="Picture 6">
            <a:extLst>
              <a:ext uri="{FF2B5EF4-FFF2-40B4-BE49-F238E27FC236}">
                <a16:creationId xmlns:a16="http://schemas.microsoft.com/office/drawing/2014/main" id="{6208ECD5-D483-3D82-2C65-E0B13A26DBBA}"/>
              </a:ext>
            </a:extLst>
          </p:cNvPr>
          <p:cNvPicPr>
            <a:picLocks noChangeAspect="1"/>
          </p:cNvPicPr>
          <p:nvPr/>
        </p:nvPicPr>
        <p:blipFill>
          <a:blip r:embed="rId5"/>
          <a:stretch>
            <a:fillRect/>
          </a:stretch>
        </p:blipFill>
        <p:spPr>
          <a:xfrm flipH="1">
            <a:off x="3285224" y="3609319"/>
            <a:ext cx="496247" cy="536757"/>
          </a:xfrm>
          <a:prstGeom prst="rect">
            <a:avLst/>
          </a:prstGeom>
        </p:spPr>
      </p:pic>
      <p:sp>
        <p:nvSpPr>
          <p:cNvPr id="11" name="Rektangel: avrundede hjørner 10">
            <a:extLst>
              <a:ext uri="{FF2B5EF4-FFF2-40B4-BE49-F238E27FC236}">
                <a16:creationId xmlns:a16="http://schemas.microsoft.com/office/drawing/2014/main" id="{18DC67AA-2338-F9F9-5846-C077A48D0283}"/>
              </a:ext>
            </a:extLst>
          </p:cNvPr>
          <p:cNvSpPr/>
          <p:nvPr/>
        </p:nvSpPr>
        <p:spPr>
          <a:xfrm>
            <a:off x="6530339" y="3609319"/>
            <a:ext cx="4004415" cy="166481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b="1" dirty="0"/>
              <a:t>November 2022, HORIZON Europe, DN</a:t>
            </a:r>
          </a:p>
          <a:p>
            <a:pPr algn="ctr"/>
            <a:r>
              <a:rPr lang="nb-NO" dirty="0">
                <a:sym typeface="Wingdings" panose="05000000000000000000" pitchFamily="2" charset="2"/>
              </a:rPr>
              <a:t> SUCCESS</a:t>
            </a:r>
            <a:endParaRPr lang="nb-NO" dirty="0"/>
          </a:p>
        </p:txBody>
      </p:sp>
      <p:pic>
        <p:nvPicPr>
          <p:cNvPr id="12" name="Picture 9">
            <a:extLst>
              <a:ext uri="{FF2B5EF4-FFF2-40B4-BE49-F238E27FC236}">
                <a16:creationId xmlns:a16="http://schemas.microsoft.com/office/drawing/2014/main" id="{AC53EA86-2C3E-0645-E24E-A487EBEBD26E}"/>
              </a:ext>
            </a:extLst>
          </p:cNvPr>
          <p:cNvPicPr>
            <a:picLocks noChangeAspect="1"/>
          </p:cNvPicPr>
          <p:nvPr/>
        </p:nvPicPr>
        <p:blipFill>
          <a:blip r:embed="rId6"/>
          <a:stretch>
            <a:fillRect/>
          </a:stretch>
        </p:blipFill>
        <p:spPr>
          <a:xfrm>
            <a:off x="9642843" y="4544892"/>
            <a:ext cx="555804" cy="644732"/>
          </a:xfrm>
          <a:prstGeom prst="rect">
            <a:avLst/>
          </a:prstGeom>
        </p:spPr>
      </p:pic>
      <p:pic>
        <p:nvPicPr>
          <p:cNvPr id="13" name="Picture 30">
            <a:extLst>
              <a:ext uri="{FF2B5EF4-FFF2-40B4-BE49-F238E27FC236}">
                <a16:creationId xmlns:a16="http://schemas.microsoft.com/office/drawing/2014/main" id="{CF351559-2CFD-2DA7-7DA3-D5F6A089BC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61054" y="4867258"/>
            <a:ext cx="1581789" cy="352403"/>
          </a:xfrm>
          <a:prstGeom prst="rect">
            <a:avLst/>
          </a:prstGeom>
        </p:spPr>
      </p:pic>
      <p:sp>
        <p:nvSpPr>
          <p:cNvPr id="16" name="Pil: høyre 15">
            <a:extLst>
              <a:ext uri="{FF2B5EF4-FFF2-40B4-BE49-F238E27FC236}">
                <a16:creationId xmlns:a16="http://schemas.microsoft.com/office/drawing/2014/main" id="{FD9417BA-00B2-EC37-BEE5-8371E471313A}"/>
              </a:ext>
            </a:extLst>
          </p:cNvPr>
          <p:cNvSpPr/>
          <p:nvPr/>
        </p:nvSpPr>
        <p:spPr>
          <a:xfrm>
            <a:off x="1882140" y="5156692"/>
            <a:ext cx="9589875" cy="1583864"/>
          </a:xfrm>
          <a:prstGeom prst="rightArrow">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solidFill>
                  <a:schemeClr val="accent5">
                    <a:lumMod val="50000"/>
                  </a:schemeClr>
                </a:solidFill>
              </a:rPr>
              <a:t>- Project plan </a:t>
            </a:r>
            <a:r>
              <a:rPr lang="nb-NO" dirty="0" err="1">
                <a:solidFill>
                  <a:schemeClr val="accent5">
                    <a:lumMod val="50000"/>
                  </a:schemeClr>
                </a:solidFill>
              </a:rPr>
              <a:t>got</a:t>
            </a:r>
            <a:r>
              <a:rPr lang="nb-NO" dirty="0">
                <a:solidFill>
                  <a:schemeClr val="accent5">
                    <a:lumMod val="50000"/>
                  </a:schemeClr>
                </a:solidFill>
              </a:rPr>
              <a:t> </a:t>
            </a:r>
            <a:r>
              <a:rPr lang="nb-NO" dirty="0" err="1">
                <a:solidFill>
                  <a:schemeClr val="accent5">
                    <a:lumMod val="50000"/>
                  </a:schemeClr>
                </a:solidFill>
              </a:rPr>
              <a:t>improved</a:t>
            </a:r>
            <a:r>
              <a:rPr lang="nb-NO" dirty="0">
                <a:solidFill>
                  <a:schemeClr val="accent5">
                    <a:lumMod val="50000"/>
                  </a:schemeClr>
                </a:solidFill>
              </a:rPr>
              <a:t> </a:t>
            </a:r>
            <a:r>
              <a:rPr lang="nb-NO" dirty="0" err="1">
                <a:solidFill>
                  <a:schemeClr val="accent5">
                    <a:lumMod val="50000"/>
                  </a:schemeClr>
                </a:solidFill>
              </a:rPr>
              <a:t>each</a:t>
            </a:r>
            <a:r>
              <a:rPr lang="nb-NO" dirty="0">
                <a:solidFill>
                  <a:schemeClr val="accent5">
                    <a:lumMod val="50000"/>
                  </a:schemeClr>
                </a:solidFill>
              </a:rPr>
              <a:t> time</a:t>
            </a:r>
          </a:p>
          <a:p>
            <a:pPr algn="ctr"/>
            <a:r>
              <a:rPr lang="nb-NO" dirty="0">
                <a:solidFill>
                  <a:schemeClr val="accent5">
                    <a:lumMod val="50000"/>
                  </a:schemeClr>
                </a:solidFill>
              </a:rPr>
              <a:t>- </a:t>
            </a:r>
            <a:r>
              <a:rPr lang="nb-NO" dirty="0" err="1">
                <a:solidFill>
                  <a:schemeClr val="accent5">
                    <a:lumMod val="50000"/>
                  </a:schemeClr>
                </a:solidFill>
              </a:rPr>
              <a:t>Throughout</a:t>
            </a:r>
            <a:r>
              <a:rPr lang="nb-NO" dirty="0">
                <a:solidFill>
                  <a:schemeClr val="accent5">
                    <a:lumMod val="50000"/>
                  </a:schemeClr>
                </a:solidFill>
              </a:rPr>
              <a:t> </a:t>
            </a:r>
            <a:r>
              <a:rPr lang="nb-NO" dirty="0" err="1">
                <a:solidFill>
                  <a:schemeClr val="accent5">
                    <a:lumMod val="50000"/>
                  </a:schemeClr>
                </a:solidFill>
              </a:rPr>
              <a:t>application</a:t>
            </a:r>
            <a:r>
              <a:rPr lang="nb-NO" dirty="0">
                <a:solidFill>
                  <a:schemeClr val="accent5">
                    <a:lumMod val="50000"/>
                  </a:schemeClr>
                </a:solidFill>
              </a:rPr>
              <a:t> </a:t>
            </a:r>
            <a:r>
              <a:rPr lang="nb-NO" dirty="0" err="1">
                <a:solidFill>
                  <a:schemeClr val="accent5">
                    <a:lumMod val="50000"/>
                  </a:schemeClr>
                </a:solidFill>
              </a:rPr>
              <a:t>process</a:t>
            </a:r>
            <a:r>
              <a:rPr lang="nb-NO" dirty="0">
                <a:solidFill>
                  <a:schemeClr val="accent5">
                    <a:lumMod val="50000"/>
                  </a:schemeClr>
                </a:solidFill>
              </a:rPr>
              <a:t> </a:t>
            </a:r>
            <a:r>
              <a:rPr lang="nb-NO" dirty="0" err="1">
                <a:solidFill>
                  <a:schemeClr val="accent5">
                    <a:lumMod val="50000"/>
                  </a:schemeClr>
                </a:solidFill>
              </a:rPr>
              <a:t>continuity</a:t>
            </a:r>
            <a:r>
              <a:rPr lang="nb-NO" dirty="0">
                <a:solidFill>
                  <a:schemeClr val="accent5">
                    <a:lumMod val="50000"/>
                  </a:schemeClr>
                </a:solidFill>
              </a:rPr>
              <a:t> of partner </a:t>
            </a:r>
            <a:r>
              <a:rPr lang="nb-NO" dirty="0" err="1">
                <a:solidFill>
                  <a:schemeClr val="accent5">
                    <a:lumMod val="50000"/>
                  </a:schemeClr>
                </a:solidFill>
              </a:rPr>
              <a:t>organisations</a:t>
            </a:r>
            <a:r>
              <a:rPr lang="nb-NO" dirty="0">
                <a:solidFill>
                  <a:schemeClr val="accent5">
                    <a:lumMod val="50000"/>
                  </a:schemeClr>
                </a:solidFill>
              </a:rPr>
              <a:t> </a:t>
            </a:r>
            <a:r>
              <a:rPr lang="nb-NO" dirty="0">
                <a:solidFill>
                  <a:schemeClr val="accent5">
                    <a:lumMod val="50000"/>
                  </a:schemeClr>
                </a:solidFill>
                <a:sym typeface="Wingdings" panose="05000000000000000000" pitchFamily="2" charset="2"/>
              </a:rPr>
              <a:t> a </a:t>
            </a:r>
            <a:r>
              <a:rPr lang="nb-NO" dirty="0" err="1">
                <a:solidFill>
                  <a:schemeClr val="accent5">
                    <a:lumMod val="50000"/>
                  </a:schemeClr>
                </a:solidFill>
                <a:sym typeface="Wingdings" panose="05000000000000000000" pitchFamily="2" charset="2"/>
              </a:rPr>
              <a:t>very</a:t>
            </a:r>
            <a:r>
              <a:rPr lang="nb-NO" dirty="0">
                <a:solidFill>
                  <a:schemeClr val="accent5">
                    <a:lumMod val="50000"/>
                  </a:schemeClr>
                </a:solidFill>
                <a:sym typeface="Wingdings" panose="05000000000000000000" pitchFamily="2" charset="2"/>
              </a:rPr>
              <a:t> solid </a:t>
            </a:r>
            <a:r>
              <a:rPr lang="nb-NO" dirty="0" err="1">
                <a:solidFill>
                  <a:schemeClr val="accent5">
                    <a:lumMod val="50000"/>
                  </a:schemeClr>
                </a:solidFill>
                <a:sym typeface="Wingdings" panose="05000000000000000000" pitchFamily="2" charset="2"/>
              </a:rPr>
              <a:t>consortium</a:t>
            </a:r>
            <a:endParaRPr lang="nb-NO" dirty="0">
              <a:solidFill>
                <a:schemeClr val="accent5">
                  <a:lumMod val="50000"/>
                </a:schemeClr>
              </a:solidFill>
            </a:endParaRPr>
          </a:p>
        </p:txBody>
      </p:sp>
      <p:sp>
        <p:nvSpPr>
          <p:cNvPr id="17" name="Pil: femkant 16">
            <a:extLst>
              <a:ext uri="{FF2B5EF4-FFF2-40B4-BE49-F238E27FC236}">
                <a16:creationId xmlns:a16="http://schemas.microsoft.com/office/drawing/2014/main" id="{710B0B27-4FB6-F9BA-7F7E-559FB6163442}"/>
              </a:ext>
            </a:extLst>
          </p:cNvPr>
          <p:cNvSpPr/>
          <p:nvPr/>
        </p:nvSpPr>
        <p:spPr>
          <a:xfrm rot="1388047">
            <a:off x="4636313" y="1518891"/>
            <a:ext cx="6046516" cy="738664"/>
          </a:xfrm>
          <a:prstGeom prst="homePlate">
            <a:avLst/>
          </a:prstGeom>
          <a:solidFill>
            <a:schemeClr val="accent1">
              <a:lumMod val="40000"/>
              <a:lumOff val="60000"/>
            </a:scheme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solidFill>
                  <a:srgbClr val="C00000"/>
                </a:solidFill>
              </a:rPr>
              <a:t>Important: Be </a:t>
            </a:r>
            <a:r>
              <a:rPr lang="nb-NO" dirty="0" err="1">
                <a:solidFill>
                  <a:srgbClr val="C00000"/>
                </a:solidFill>
              </a:rPr>
              <a:t>prepared</a:t>
            </a:r>
            <a:r>
              <a:rPr lang="nb-NO" dirty="0">
                <a:solidFill>
                  <a:srgbClr val="C00000"/>
                </a:solidFill>
              </a:rPr>
              <a:t> for a lot of </a:t>
            </a:r>
            <a:r>
              <a:rPr lang="nb-NO" dirty="0" err="1">
                <a:solidFill>
                  <a:srgbClr val="C00000"/>
                </a:solidFill>
              </a:rPr>
              <a:t>work</a:t>
            </a:r>
            <a:r>
              <a:rPr lang="nb-NO" dirty="0">
                <a:solidFill>
                  <a:srgbClr val="C00000"/>
                </a:solidFill>
              </a:rPr>
              <a:t> for </a:t>
            </a:r>
            <a:r>
              <a:rPr lang="nb-NO" dirty="0" err="1">
                <a:solidFill>
                  <a:srgbClr val="C00000"/>
                </a:solidFill>
              </a:rPr>
              <a:t>each</a:t>
            </a:r>
            <a:r>
              <a:rPr lang="nb-NO" dirty="0">
                <a:solidFill>
                  <a:srgbClr val="C00000"/>
                </a:solidFill>
              </a:rPr>
              <a:t> </a:t>
            </a:r>
            <a:r>
              <a:rPr lang="nb-NO" dirty="0" err="1">
                <a:solidFill>
                  <a:srgbClr val="C00000"/>
                </a:solidFill>
              </a:rPr>
              <a:t>application</a:t>
            </a:r>
            <a:endParaRPr lang="nb-NO" dirty="0">
              <a:solidFill>
                <a:srgbClr val="C00000"/>
              </a:solidFill>
            </a:endParaRPr>
          </a:p>
          <a:p>
            <a:pPr algn="ctr"/>
            <a:r>
              <a:rPr lang="nb-NO" dirty="0">
                <a:solidFill>
                  <a:srgbClr val="C00000"/>
                </a:solidFill>
              </a:rPr>
              <a:t>(… test of stamina …)</a:t>
            </a:r>
          </a:p>
        </p:txBody>
      </p:sp>
    </p:spTree>
    <p:extLst>
      <p:ext uri="{BB962C8B-B14F-4D97-AF65-F5344CB8AC3E}">
        <p14:creationId xmlns:p14="http://schemas.microsoft.com/office/powerpoint/2010/main" val="995977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54479" y="674467"/>
            <a:ext cx="5944055" cy="5956977"/>
          </a:xfrm>
          <a:prstGeom prst="rect">
            <a:avLst/>
          </a:prstGeom>
          <a:ln>
            <a:solidFill>
              <a:srgbClr val="002060"/>
            </a:solidFill>
          </a:ln>
        </p:spPr>
      </p:pic>
      <p:sp>
        <p:nvSpPr>
          <p:cNvPr id="7" name="Isosceles Triangle 6"/>
          <p:cNvSpPr/>
          <p:nvPr/>
        </p:nvSpPr>
        <p:spPr bwMode="auto">
          <a:xfrm>
            <a:off x="5170515" y="2599258"/>
            <a:ext cx="161484" cy="127010"/>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3600" b="0" i="0" u="none" strike="noStrike" kern="1200" cap="none" spc="0" normalizeH="0" baseline="0" noProof="0">
              <a:ln>
                <a:noFill/>
              </a:ln>
              <a:solidFill>
                <a:prstClr val="black"/>
              </a:solidFill>
              <a:effectLst/>
              <a:uLnTx/>
              <a:uFillTx/>
              <a:latin typeface="Arial" charset="0"/>
              <a:ea typeface="ヒラギノ角ゴ Pro W3" charset="-128"/>
              <a:cs typeface="ヒラギノ角ゴ Pro W3" charset="-128"/>
            </a:endParaRPr>
          </a:p>
        </p:txBody>
      </p:sp>
      <p:sp>
        <p:nvSpPr>
          <p:cNvPr id="27" name="Isosceles Triangle 26"/>
          <p:cNvSpPr/>
          <p:nvPr/>
        </p:nvSpPr>
        <p:spPr bwMode="auto">
          <a:xfrm>
            <a:off x="5322915" y="2951166"/>
            <a:ext cx="161484" cy="127010"/>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3600" b="0" i="0" u="none" strike="noStrike" kern="1200" cap="none" spc="0" normalizeH="0" baseline="0" noProof="0">
              <a:ln>
                <a:noFill/>
              </a:ln>
              <a:solidFill>
                <a:prstClr val="black"/>
              </a:solidFill>
              <a:effectLst/>
              <a:uLnTx/>
              <a:uFillTx/>
              <a:latin typeface="Arial" charset="0"/>
              <a:ea typeface="ヒラギノ角ゴ Pro W3" charset="-128"/>
              <a:cs typeface="ヒラギノ角ゴ Pro W3" charset="-128"/>
            </a:endParaRPr>
          </a:p>
        </p:txBody>
      </p:sp>
      <p:sp>
        <p:nvSpPr>
          <p:cNvPr id="28" name="Isosceles Triangle 27"/>
          <p:cNvSpPr/>
          <p:nvPr/>
        </p:nvSpPr>
        <p:spPr bwMode="auto">
          <a:xfrm>
            <a:off x="6419656" y="2984487"/>
            <a:ext cx="161484" cy="127010"/>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3600" b="0" i="0" u="none" strike="noStrike" kern="1200" cap="none" spc="0" normalizeH="0" baseline="0" noProof="0">
              <a:ln>
                <a:noFill/>
              </a:ln>
              <a:solidFill>
                <a:prstClr val="black"/>
              </a:solidFill>
              <a:effectLst/>
              <a:uLnTx/>
              <a:uFillTx/>
              <a:latin typeface="Arial" charset="0"/>
              <a:ea typeface="ヒラギノ角ゴ Pro W3" charset="-128"/>
              <a:cs typeface="ヒラギノ角ゴ Pro W3" charset="-128"/>
            </a:endParaRPr>
          </a:p>
        </p:txBody>
      </p:sp>
      <p:sp>
        <p:nvSpPr>
          <p:cNvPr id="29" name="Isosceles Triangle 28"/>
          <p:cNvSpPr/>
          <p:nvPr/>
        </p:nvSpPr>
        <p:spPr bwMode="auto">
          <a:xfrm>
            <a:off x="3883885" y="4500011"/>
            <a:ext cx="161484" cy="127010"/>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3600" b="0" i="0" u="none" strike="noStrike" kern="1200" cap="none" spc="0" normalizeH="0" baseline="0" noProof="0">
              <a:ln>
                <a:noFill/>
              </a:ln>
              <a:solidFill>
                <a:prstClr val="black"/>
              </a:solidFill>
              <a:effectLst/>
              <a:uLnTx/>
              <a:uFillTx/>
              <a:latin typeface="Arial" charset="0"/>
              <a:ea typeface="ヒラギノ角ゴ Pro W3" charset="-128"/>
              <a:cs typeface="ヒラギノ角ゴ Pro W3" charset="-128"/>
            </a:endParaRPr>
          </a:p>
        </p:txBody>
      </p:sp>
      <p:sp>
        <p:nvSpPr>
          <p:cNvPr id="30" name="Isosceles Triangle 29"/>
          <p:cNvSpPr/>
          <p:nvPr/>
        </p:nvSpPr>
        <p:spPr bwMode="auto">
          <a:xfrm>
            <a:off x="3635434" y="5203912"/>
            <a:ext cx="161484" cy="127010"/>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3600" b="0" i="0" u="none" strike="noStrike" kern="1200" cap="none" spc="0" normalizeH="0" baseline="0" noProof="0">
              <a:ln>
                <a:noFill/>
              </a:ln>
              <a:solidFill>
                <a:prstClr val="black"/>
              </a:solidFill>
              <a:effectLst/>
              <a:uLnTx/>
              <a:uFillTx/>
              <a:latin typeface="Arial" charset="0"/>
              <a:ea typeface="ヒラギノ角ゴ Pro W3" charset="-128"/>
              <a:cs typeface="ヒラギノ角ゴ Pro W3" charset="-128"/>
            </a:endParaRPr>
          </a:p>
        </p:txBody>
      </p:sp>
      <p:sp>
        <p:nvSpPr>
          <p:cNvPr id="31" name="Isosceles Triangle 30"/>
          <p:cNvSpPr/>
          <p:nvPr/>
        </p:nvSpPr>
        <p:spPr bwMode="auto">
          <a:xfrm>
            <a:off x="3596641" y="5248248"/>
            <a:ext cx="161484" cy="127010"/>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3600" b="0" i="0" u="none" strike="noStrike" kern="1200" cap="none" spc="0" normalizeH="0" baseline="0" noProof="0">
              <a:ln>
                <a:noFill/>
              </a:ln>
              <a:solidFill>
                <a:prstClr val="black"/>
              </a:solidFill>
              <a:effectLst/>
              <a:uLnTx/>
              <a:uFillTx/>
              <a:latin typeface="Arial" charset="0"/>
              <a:ea typeface="ヒラギノ角ゴ Pro W3" charset="-128"/>
              <a:cs typeface="ヒラギノ角ゴ Pro W3" charset="-128"/>
            </a:endParaRPr>
          </a:p>
        </p:txBody>
      </p:sp>
      <p:sp>
        <p:nvSpPr>
          <p:cNvPr id="33" name="TextBox 32"/>
          <p:cNvSpPr txBox="1"/>
          <p:nvPr/>
        </p:nvSpPr>
        <p:spPr>
          <a:xfrm>
            <a:off x="5317785" y="2410943"/>
            <a:ext cx="49885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UiO</a:t>
            </a:r>
          </a:p>
        </p:txBody>
      </p:sp>
      <p:sp>
        <p:nvSpPr>
          <p:cNvPr id="34" name="TextBox 33"/>
          <p:cNvSpPr txBox="1"/>
          <p:nvPr/>
        </p:nvSpPr>
        <p:spPr>
          <a:xfrm>
            <a:off x="6310322" y="3072680"/>
            <a:ext cx="40267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UL</a:t>
            </a:r>
          </a:p>
        </p:txBody>
      </p:sp>
      <p:sp>
        <p:nvSpPr>
          <p:cNvPr id="35" name="TextBox 34"/>
          <p:cNvSpPr txBox="1"/>
          <p:nvPr/>
        </p:nvSpPr>
        <p:spPr>
          <a:xfrm>
            <a:off x="5401245" y="2895619"/>
            <a:ext cx="67608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UGOT</a:t>
            </a:r>
          </a:p>
        </p:txBody>
      </p:sp>
      <p:sp>
        <p:nvSpPr>
          <p:cNvPr id="36" name="TextBox 35"/>
          <p:cNvSpPr txBox="1"/>
          <p:nvPr/>
        </p:nvSpPr>
        <p:spPr>
          <a:xfrm>
            <a:off x="3972942" y="4408189"/>
            <a:ext cx="63081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CNRS</a:t>
            </a:r>
          </a:p>
        </p:txBody>
      </p:sp>
      <p:sp>
        <p:nvSpPr>
          <p:cNvPr id="37" name="TextBox 36"/>
          <p:cNvSpPr txBox="1"/>
          <p:nvPr/>
        </p:nvSpPr>
        <p:spPr>
          <a:xfrm>
            <a:off x="3347150" y="5300341"/>
            <a:ext cx="68493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FIHAC</a:t>
            </a:r>
          </a:p>
        </p:txBody>
      </p:sp>
      <p:sp>
        <p:nvSpPr>
          <p:cNvPr id="38" name="TextBox 37"/>
          <p:cNvSpPr txBox="1"/>
          <p:nvPr/>
        </p:nvSpPr>
        <p:spPr>
          <a:xfrm>
            <a:off x="3726056" y="5106315"/>
            <a:ext cx="42511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UC</a:t>
            </a:r>
          </a:p>
        </p:txBody>
      </p:sp>
      <p:sp>
        <p:nvSpPr>
          <p:cNvPr id="5" name="TekstSylinder 4">
            <a:extLst>
              <a:ext uri="{FF2B5EF4-FFF2-40B4-BE49-F238E27FC236}">
                <a16:creationId xmlns:a16="http://schemas.microsoft.com/office/drawing/2014/main" id="{F6714639-BEAA-E3C2-1A1A-F09B92E5D25F}"/>
              </a:ext>
            </a:extLst>
          </p:cNvPr>
          <p:cNvSpPr txBox="1"/>
          <p:nvPr/>
        </p:nvSpPr>
        <p:spPr>
          <a:xfrm>
            <a:off x="7521291" y="3505198"/>
            <a:ext cx="4551567" cy="2123658"/>
          </a:xfrm>
          <a:prstGeom prst="rect">
            <a:avLst/>
          </a:prstGeom>
          <a:solidFill>
            <a:schemeClr val="accent6">
              <a:lumMod val="20000"/>
              <a:lumOff val="80000"/>
            </a:schemeClr>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rPr>
              <a:t>10 </a:t>
            </a:r>
            <a:r>
              <a:rPr kumimoji="0" lang="nb-NO" sz="2400" b="1" i="0" u="none" strike="noStrike" kern="1200" cap="none" spc="0" normalizeH="0" baseline="0" noProof="0" dirty="0" err="1">
                <a:ln>
                  <a:noFill/>
                </a:ln>
                <a:solidFill>
                  <a:srgbClr val="4472C4">
                    <a:lumMod val="75000"/>
                  </a:srgbClr>
                </a:solidFill>
                <a:effectLst/>
                <a:uLnTx/>
                <a:uFillTx/>
                <a:latin typeface="Calibri Light" panose="020F0302020204030204"/>
                <a:ea typeface="+mn-ea"/>
                <a:cs typeface="+mn-cs"/>
              </a:rPr>
              <a:t>Doctoral</a:t>
            </a:r>
            <a:r>
              <a:rPr kumimoji="0" lang="nb-NO" sz="24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rPr>
              <a:t> </a:t>
            </a:r>
            <a:r>
              <a:rPr kumimoji="0" lang="nb-NO" sz="2400" b="1" i="0" u="none" strike="noStrike" kern="1200" cap="none" spc="0" normalizeH="0" baseline="0" noProof="0" dirty="0" err="1">
                <a:ln>
                  <a:noFill/>
                </a:ln>
                <a:solidFill>
                  <a:srgbClr val="4472C4">
                    <a:lumMod val="75000"/>
                  </a:srgbClr>
                </a:solidFill>
                <a:effectLst/>
                <a:uLnTx/>
                <a:uFillTx/>
                <a:latin typeface="Calibri Light" panose="020F0302020204030204"/>
                <a:ea typeface="+mn-ea"/>
                <a:cs typeface="+mn-cs"/>
              </a:rPr>
              <a:t>candidates</a:t>
            </a:r>
            <a:r>
              <a:rPr kumimoji="0" lang="nb-NO" sz="24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rPr>
              <a:t> (DCs),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rPr>
              <a:t>With </a:t>
            </a:r>
            <a:r>
              <a:rPr kumimoji="0" lang="nb-NO" sz="2400" b="1" i="0" u="none" strike="noStrike" kern="1200" cap="none" spc="0" normalizeH="0" baseline="0" noProof="0" dirty="0" err="1">
                <a:ln>
                  <a:noFill/>
                </a:ln>
                <a:solidFill>
                  <a:srgbClr val="4472C4">
                    <a:lumMod val="75000"/>
                  </a:srgbClr>
                </a:solidFill>
                <a:effectLst/>
                <a:uLnTx/>
                <a:uFillTx/>
                <a:latin typeface="Calibri Light" panose="020F0302020204030204"/>
                <a:ea typeface="+mn-ea"/>
                <a:cs typeface="+mn-cs"/>
              </a:rPr>
              <a:t>background</a:t>
            </a:r>
            <a:r>
              <a:rPr kumimoji="0" lang="nb-NO" sz="24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rPr>
              <a:t> from</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2400" b="1" dirty="0" err="1">
                <a:solidFill>
                  <a:srgbClr val="4472C4">
                    <a:lumMod val="75000"/>
                  </a:srgbClr>
                </a:solidFill>
                <a:latin typeface="Calibri Light" panose="020F0302020204030204"/>
              </a:rPr>
              <a:t>nine</a:t>
            </a:r>
            <a:r>
              <a:rPr lang="nb-NO" sz="2400" b="1" dirty="0">
                <a:solidFill>
                  <a:srgbClr val="4472C4">
                    <a:lumMod val="75000"/>
                  </a:srgbClr>
                </a:solidFill>
                <a:latin typeface="Calibri Light" panose="020F0302020204030204"/>
              </a:rPr>
              <a:t> </a:t>
            </a:r>
            <a:r>
              <a:rPr lang="nb-NO" sz="2400" b="1" dirty="0" err="1">
                <a:solidFill>
                  <a:srgbClr val="4472C4">
                    <a:lumMod val="75000"/>
                  </a:srgbClr>
                </a:solidFill>
                <a:latin typeface="Calibri Light" panose="020F0302020204030204"/>
              </a:rPr>
              <a:t>countries</a:t>
            </a:r>
            <a:r>
              <a:rPr lang="nb-NO" sz="2400" b="1" dirty="0">
                <a:solidFill>
                  <a:srgbClr val="4472C4">
                    <a:lumMod val="75000"/>
                  </a:srgbClr>
                </a:solidFill>
                <a:latin typeface="Calibri Light" panose="020F0302020204030204"/>
              </a:rPr>
              <a:t>/</a:t>
            </a:r>
            <a:r>
              <a:rPr lang="nb-NO" sz="2400" b="1" dirty="0" err="1">
                <a:solidFill>
                  <a:srgbClr val="4472C4">
                    <a:lumMod val="75000"/>
                  </a:srgbClr>
                </a:solidFill>
                <a:latin typeface="Calibri Light" panose="020F0302020204030204"/>
              </a:rPr>
              <a:t>three</a:t>
            </a:r>
            <a:r>
              <a:rPr lang="nb-NO" sz="2400" b="1" dirty="0">
                <a:solidFill>
                  <a:srgbClr val="4472C4">
                    <a:lumMod val="75000"/>
                  </a:srgbClr>
                </a:solidFill>
                <a:latin typeface="Calibri Light" panose="020F0302020204030204"/>
              </a:rPr>
              <a:t> </a:t>
            </a:r>
            <a:r>
              <a:rPr lang="nb-NO" sz="2400" b="1" dirty="0" err="1">
                <a:solidFill>
                  <a:srgbClr val="4472C4">
                    <a:lumMod val="75000"/>
                  </a:srgbClr>
                </a:solidFill>
                <a:latin typeface="Calibri Light" panose="020F0302020204030204"/>
              </a:rPr>
              <a:t>continents</a:t>
            </a:r>
            <a:endParaRPr lang="nb-NO" sz="2400" b="1" dirty="0">
              <a:solidFill>
                <a:srgbClr val="4472C4">
                  <a:lumMod val="75000"/>
                </a:srgbClr>
              </a:solidFill>
              <a:latin typeface="Calibri Light"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2400" b="1" dirty="0">
                <a:solidFill>
                  <a:srgbClr val="4472C4">
                    <a:lumMod val="75000"/>
                  </a:srgbClr>
                </a:solidFill>
                <a:latin typeface="Calibri Light" panose="020F0302020204030204"/>
              </a:rPr>
              <a:t>a</a:t>
            </a:r>
            <a:r>
              <a:rPr kumimoji="0" lang="nb-NO" sz="2400" b="1" i="0" u="none" strike="noStrike" kern="1200" cap="none" spc="0" normalizeH="0" baseline="0" noProof="0" dirty="0" err="1">
                <a:ln>
                  <a:noFill/>
                </a:ln>
                <a:solidFill>
                  <a:srgbClr val="4472C4">
                    <a:lumMod val="75000"/>
                  </a:srgbClr>
                </a:solidFill>
                <a:effectLst/>
                <a:uLnTx/>
                <a:uFillTx/>
                <a:latin typeface="Calibri Light" panose="020F0302020204030204"/>
                <a:ea typeface="+mn-ea"/>
                <a:cs typeface="+mn-cs"/>
              </a:rPr>
              <a:t>nd</a:t>
            </a:r>
            <a:r>
              <a:rPr kumimoji="0" lang="nb-NO" sz="24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rPr>
              <a:t> diverse </a:t>
            </a:r>
            <a:r>
              <a:rPr kumimoji="0" lang="nb-NO" sz="2400" b="1" i="0" u="none" strike="noStrike" kern="1200" cap="none" spc="0" normalizeH="0" baseline="0" noProof="0" dirty="0" err="1">
                <a:ln>
                  <a:noFill/>
                </a:ln>
                <a:solidFill>
                  <a:srgbClr val="4472C4">
                    <a:lumMod val="75000"/>
                  </a:srgbClr>
                </a:solidFill>
                <a:effectLst/>
                <a:uLnTx/>
                <a:uFillTx/>
                <a:latin typeface="Calibri Light" panose="020F0302020204030204"/>
                <a:ea typeface="+mn-ea"/>
                <a:cs typeface="+mn-cs"/>
              </a:rPr>
              <a:t>disciplines</a:t>
            </a:r>
            <a:endParaRPr kumimoji="0" lang="nb-NO" sz="24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nb-NO" b="1" dirty="0">
                <a:solidFill>
                  <a:srgbClr val="4472C4">
                    <a:lumMod val="75000"/>
                  </a:srgbClr>
                </a:solidFill>
                <a:latin typeface="Calibri Light" panose="020F0302020204030204"/>
              </a:rPr>
              <a:t>Most of </a:t>
            </a:r>
            <a:r>
              <a:rPr lang="nb-NO" b="1" dirty="0" err="1">
                <a:solidFill>
                  <a:srgbClr val="4472C4">
                    <a:lumMod val="75000"/>
                  </a:srgbClr>
                </a:solidFill>
                <a:latin typeface="Calibri Light" panose="020F0302020204030204"/>
              </a:rPr>
              <a:t>them</a:t>
            </a:r>
            <a:r>
              <a:rPr lang="nb-NO" b="1" dirty="0">
                <a:solidFill>
                  <a:srgbClr val="4472C4">
                    <a:lumMod val="75000"/>
                  </a:srgbClr>
                </a:solidFill>
                <a:latin typeface="Calibri Light" panose="020F0302020204030204"/>
              </a:rPr>
              <a:t> </a:t>
            </a:r>
            <a:r>
              <a:rPr lang="nb-NO" b="1" dirty="0" err="1">
                <a:solidFill>
                  <a:srgbClr val="4472C4">
                    <a:lumMod val="75000"/>
                  </a:srgbClr>
                </a:solidFill>
                <a:latin typeface="Calibri Light" panose="020F0302020204030204"/>
              </a:rPr>
              <a:t>paired</a:t>
            </a:r>
            <a:r>
              <a:rPr lang="nb-NO" b="1" dirty="0">
                <a:solidFill>
                  <a:srgbClr val="4472C4">
                    <a:lumMod val="75000"/>
                  </a:srgbClr>
                </a:solidFill>
                <a:latin typeface="Calibri Light" panose="020F0302020204030204"/>
              </a:rPr>
              <a:t> at </a:t>
            </a:r>
            <a:r>
              <a:rPr lang="nb-NO" b="1" dirty="0" err="1">
                <a:solidFill>
                  <a:srgbClr val="4472C4">
                    <a:lumMod val="75000"/>
                  </a:srgbClr>
                </a:solidFill>
                <a:latin typeface="Calibri Light" panose="020F0302020204030204"/>
              </a:rPr>
              <a:t>one</a:t>
            </a:r>
            <a:r>
              <a:rPr lang="nb-NO" b="1" dirty="0">
                <a:solidFill>
                  <a:srgbClr val="4472C4">
                    <a:lumMod val="75000"/>
                  </a:srgbClr>
                </a:solidFill>
                <a:latin typeface="Calibri Light" panose="020F0302020204030204"/>
              </a:rPr>
              <a:t> </a:t>
            </a:r>
            <a:r>
              <a:rPr lang="nb-NO" b="1" dirty="0" err="1">
                <a:solidFill>
                  <a:srgbClr val="4472C4">
                    <a:lumMod val="75000"/>
                  </a:srgbClr>
                </a:solidFill>
                <a:latin typeface="Calibri Light" panose="020F0302020204030204"/>
              </a:rPr>
              <a:t>institution</a:t>
            </a:r>
            <a:r>
              <a:rPr lang="nb-NO" b="1" dirty="0">
                <a:solidFill>
                  <a:srgbClr val="4472C4">
                    <a:lumMod val="75000"/>
                  </a:srgbClr>
                </a:solidFill>
                <a:latin typeface="Calibri Light" panose="020F0302020204030204"/>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nb-NO"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rPr>
              <a:t>9 of </a:t>
            </a:r>
            <a:r>
              <a:rPr kumimoji="0" lang="nb-NO" b="1" i="0" u="none" strike="noStrike" kern="1200" cap="none" spc="0" normalizeH="0" baseline="0" noProof="0" dirty="0" err="1">
                <a:ln>
                  <a:noFill/>
                </a:ln>
                <a:solidFill>
                  <a:srgbClr val="4472C4">
                    <a:lumMod val="75000"/>
                  </a:srgbClr>
                </a:solidFill>
                <a:effectLst/>
                <a:uLnTx/>
                <a:uFillTx/>
                <a:latin typeface="Calibri Light" panose="020F0302020204030204"/>
                <a:ea typeface="+mn-ea"/>
                <a:cs typeface="+mn-cs"/>
              </a:rPr>
              <a:t>ten</a:t>
            </a:r>
            <a:r>
              <a:rPr kumimoji="0" lang="nb-NO"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rPr>
              <a:t> </a:t>
            </a:r>
            <a:r>
              <a:rPr kumimoji="0" lang="nb-NO" b="1" i="0" u="none" strike="noStrike" kern="1200" cap="none" spc="0" normalizeH="0" baseline="0" noProof="0" dirty="0" err="1">
                <a:ln>
                  <a:noFill/>
                </a:ln>
                <a:solidFill>
                  <a:srgbClr val="4472C4">
                    <a:lumMod val="75000"/>
                  </a:srgbClr>
                </a:solidFill>
                <a:effectLst/>
                <a:uLnTx/>
                <a:uFillTx/>
                <a:latin typeface="Calibri Light" panose="020F0302020204030204"/>
                <a:ea typeface="+mn-ea"/>
                <a:cs typeface="+mn-cs"/>
              </a:rPr>
              <a:t>recruited</a:t>
            </a:r>
            <a:r>
              <a:rPr kumimoji="0" lang="nb-NO"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rPr>
              <a:t> in August/</a:t>
            </a:r>
            <a:r>
              <a:rPr kumimoji="0" lang="nb-NO" b="1" i="0" u="none" strike="noStrike" kern="1200" cap="none" spc="0" normalizeH="0" baseline="0" noProof="0" dirty="0" err="1">
                <a:ln>
                  <a:noFill/>
                </a:ln>
                <a:solidFill>
                  <a:srgbClr val="4472C4">
                    <a:lumMod val="75000"/>
                  </a:srgbClr>
                </a:solidFill>
                <a:effectLst/>
                <a:uLnTx/>
                <a:uFillTx/>
                <a:latin typeface="Calibri Light" panose="020F0302020204030204"/>
                <a:ea typeface="+mn-ea"/>
                <a:cs typeface="+mn-cs"/>
              </a:rPr>
              <a:t>Septe</a:t>
            </a:r>
            <a:r>
              <a:rPr lang="nb-NO" b="1" dirty="0" err="1">
                <a:solidFill>
                  <a:srgbClr val="4472C4">
                    <a:lumMod val="75000"/>
                  </a:srgbClr>
                </a:solidFill>
                <a:latin typeface="Calibri Light" panose="020F0302020204030204"/>
              </a:rPr>
              <a:t>mber</a:t>
            </a:r>
            <a:r>
              <a:rPr lang="nb-NO" b="1" dirty="0">
                <a:solidFill>
                  <a:srgbClr val="4472C4">
                    <a:lumMod val="75000"/>
                  </a:srgbClr>
                </a:solidFill>
                <a:latin typeface="Calibri Light" panose="020F0302020204030204"/>
              </a:rPr>
              <a:t> 2024</a:t>
            </a:r>
            <a:endParaRPr kumimoji="0" lang="nb-NO"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endParaRPr>
          </a:p>
        </p:txBody>
      </p:sp>
      <p:sp>
        <p:nvSpPr>
          <p:cNvPr id="59" name="TekstSylinder 58">
            <a:extLst>
              <a:ext uri="{FF2B5EF4-FFF2-40B4-BE49-F238E27FC236}">
                <a16:creationId xmlns:a16="http://schemas.microsoft.com/office/drawing/2014/main" id="{61AD0E0F-BBAA-52BF-E660-031A1D83EBC8}"/>
              </a:ext>
            </a:extLst>
          </p:cNvPr>
          <p:cNvSpPr txBox="1"/>
          <p:nvPr/>
        </p:nvSpPr>
        <p:spPr>
          <a:xfrm>
            <a:off x="2056167" y="5568987"/>
            <a:ext cx="1900520" cy="276999"/>
          </a:xfrm>
          <a:prstGeom prst="rect">
            <a:avLst/>
          </a:prstGeom>
          <a:solidFill>
            <a:srgbClr val="FFFFCC"/>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Julius J. T. Dimabayao (DC1)</a:t>
            </a:r>
            <a:endParaRPr kumimoji="0" lang="nb-NO" sz="1200" b="0"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endParaRPr>
          </a:p>
        </p:txBody>
      </p:sp>
      <p:sp>
        <p:nvSpPr>
          <p:cNvPr id="60" name="TekstSylinder 59">
            <a:extLst>
              <a:ext uri="{FF2B5EF4-FFF2-40B4-BE49-F238E27FC236}">
                <a16:creationId xmlns:a16="http://schemas.microsoft.com/office/drawing/2014/main" id="{4C14A442-62A9-83D3-82FF-EE8503886A34}"/>
              </a:ext>
            </a:extLst>
          </p:cNvPr>
          <p:cNvSpPr txBox="1"/>
          <p:nvPr/>
        </p:nvSpPr>
        <p:spPr>
          <a:xfrm>
            <a:off x="4095849" y="4871416"/>
            <a:ext cx="1535549" cy="276999"/>
          </a:xfrm>
          <a:prstGeom prst="rect">
            <a:avLst/>
          </a:prstGeom>
          <a:solidFill>
            <a:srgbClr val="FFFFCC"/>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Jasmine Mifsud (DC2)</a:t>
            </a:r>
            <a:endParaRPr kumimoji="0" lang="nb-NO" sz="1200" b="0"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endParaRPr>
          </a:p>
        </p:txBody>
      </p:sp>
      <p:sp>
        <p:nvSpPr>
          <p:cNvPr id="61" name="TekstSylinder 60">
            <a:extLst>
              <a:ext uri="{FF2B5EF4-FFF2-40B4-BE49-F238E27FC236}">
                <a16:creationId xmlns:a16="http://schemas.microsoft.com/office/drawing/2014/main" id="{66D36435-113D-AEB7-7C74-DB543767D70C}"/>
              </a:ext>
            </a:extLst>
          </p:cNvPr>
          <p:cNvSpPr txBox="1"/>
          <p:nvPr/>
        </p:nvSpPr>
        <p:spPr>
          <a:xfrm>
            <a:off x="2034068" y="2169573"/>
            <a:ext cx="1413016" cy="276999"/>
          </a:xfrm>
          <a:prstGeom prst="rect">
            <a:avLst/>
          </a:prstGeom>
          <a:solidFill>
            <a:srgbClr val="FFFFCC"/>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Kelly Gibbons (DC3)</a:t>
            </a:r>
            <a:endParaRPr kumimoji="0" lang="nb-NO" sz="1200" b="0"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endParaRPr>
          </a:p>
        </p:txBody>
      </p:sp>
      <p:sp>
        <p:nvSpPr>
          <p:cNvPr id="64" name="TekstSylinder 63">
            <a:extLst>
              <a:ext uri="{FF2B5EF4-FFF2-40B4-BE49-F238E27FC236}">
                <a16:creationId xmlns:a16="http://schemas.microsoft.com/office/drawing/2014/main" id="{5F994216-9E0D-1033-31BA-93EAE89DE0D8}"/>
              </a:ext>
            </a:extLst>
          </p:cNvPr>
          <p:cNvSpPr txBox="1"/>
          <p:nvPr/>
        </p:nvSpPr>
        <p:spPr>
          <a:xfrm>
            <a:off x="1943827" y="2479508"/>
            <a:ext cx="1334020" cy="276999"/>
          </a:xfrm>
          <a:prstGeom prst="rect">
            <a:avLst/>
          </a:prstGeom>
          <a:solidFill>
            <a:srgbClr val="FFFFCC"/>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Amanda Sky (DC9)</a:t>
            </a:r>
            <a:endParaRPr kumimoji="0" lang="nb-NO" sz="1200" b="0"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endParaRPr>
          </a:p>
        </p:txBody>
      </p:sp>
      <p:sp>
        <p:nvSpPr>
          <p:cNvPr id="65" name="TekstSylinder 64">
            <a:extLst>
              <a:ext uri="{FF2B5EF4-FFF2-40B4-BE49-F238E27FC236}">
                <a16:creationId xmlns:a16="http://schemas.microsoft.com/office/drawing/2014/main" id="{5A5B4CBE-214A-951F-6A79-6BE0690AA379}"/>
              </a:ext>
            </a:extLst>
          </p:cNvPr>
          <p:cNvSpPr txBox="1"/>
          <p:nvPr/>
        </p:nvSpPr>
        <p:spPr>
          <a:xfrm>
            <a:off x="7077068" y="2713785"/>
            <a:ext cx="1423467" cy="276999"/>
          </a:xfrm>
          <a:prstGeom prst="rect">
            <a:avLst/>
          </a:prstGeom>
          <a:solidFill>
            <a:srgbClr val="FFFFCC"/>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Kevin Sleebos (DC6)</a:t>
            </a:r>
            <a:endParaRPr kumimoji="0" lang="nb-NO" sz="1200" b="0"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endParaRPr>
          </a:p>
        </p:txBody>
      </p:sp>
      <p:sp>
        <p:nvSpPr>
          <p:cNvPr id="66" name="TekstSylinder 65">
            <a:extLst>
              <a:ext uri="{FF2B5EF4-FFF2-40B4-BE49-F238E27FC236}">
                <a16:creationId xmlns:a16="http://schemas.microsoft.com/office/drawing/2014/main" id="{2F9A9167-AC71-D203-ECD3-1349197F9F1B}"/>
              </a:ext>
            </a:extLst>
          </p:cNvPr>
          <p:cNvSpPr txBox="1"/>
          <p:nvPr/>
        </p:nvSpPr>
        <p:spPr>
          <a:xfrm>
            <a:off x="1739864" y="3328171"/>
            <a:ext cx="1654620" cy="276999"/>
          </a:xfrm>
          <a:prstGeom prst="rect">
            <a:avLst/>
          </a:prstGeom>
          <a:solidFill>
            <a:srgbClr val="FFFFCC"/>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Rachel Runesson (DC10</a:t>
            </a:r>
            <a:endParaRPr kumimoji="0" lang="nb-NO" sz="1200" b="0"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endParaRPr>
          </a:p>
        </p:txBody>
      </p:sp>
      <p:sp>
        <p:nvSpPr>
          <p:cNvPr id="67" name="TekstSylinder 66">
            <a:extLst>
              <a:ext uri="{FF2B5EF4-FFF2-40B4-BE49-F238E27FC236}">
                <a16:creationId xmlns:a16="http://schemas.microsoft.com/office/drawing/2014/main" id="{1751D767-7ECE-73D6-9A8D-0F60F11C5DFB}"/>
              </a:ext>
            </a:extLst>
          </p:cNvPr>
          <p:cNvSpPr txBox="1"/>
          <p:nvPr/>
        </p:nvSpPr>
        <p:spPr>
          <a:xfrm>
            <a:off x="1255938" y="3002830"/>
            <a:ext cx="1571456" cy="276999"/>
          </a:xfrm>
          <a:prstGeom prst="rect">
            <a:avLst/>
          </a:prstGeom>
          <a:solidFill>
            <a:srgbClr val="FFFFCC"/>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Jesper Gulliksen (DC8)</a:t>
            </a:r>
            <a:endParaRPr kumimoji="0" lang="nb-NO" sz="1200" b="0"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endParaRPr>
          </a:p>
        </p:txBody>
      </p:sp>
      <p:sp>
        <p:nvSpPr>
          <p:cNvPr id="68" name="TekstSylinder 67">
            <a:extLst>
              <a:ext uri="{FF2B5EF4-FFF2-40B4-BE49-F238E27FC236}">
                <a16:creationId xmlns:a16="http://schemas.microsoft.com/office/drawing/2014/main" id="{7CDE72CA-D811-5967-AC6E-D75E5374472E}"/>
              </a:ext>
            </a:extLst>
          </p:cNvPr>
          <p:cNvSpPr txBox="1"/>
          <p:nvPr/>
        </p:nvSpPr>
        <p:spPr>
          <a:xfrm>
            <a:off x="4098621" y="5180440"/>
            <a:ext cx="1783565" cy="276999"/>
          </a:xfrm>
          <a:prstGeom prst="rect">
            <a:avLst/>
          </a:prstGeom>
          <a:solidFill>
            <a:srgbClr val="FFFFCC"/>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Claudia Finocchiaro (DC4)</a:t>
            </a:r>
            <a:endParaRPr kumimoji="0" lang="nb-NO" sz="1200" b="0"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endParaRPr>
          </a:p>
        </p:txBody>
      </p:sp>
      <p:sp>
        <p:nvSpPr>
          <p:cNvPr id="69" name="TekstSylinder 68">
            <a:extLst>
              <a:ext uri="{FF2B5EF4-FFF2-40B4-BE49-F238E27FC236}">
                <a16:creationId xmlns:a16="http://schemas.microsoft.com/office/drawing/2014/main" id="{12611EFF-9A17-539F-39C3-468FA877B429}"/>
              </a:ext>
            </a:extLst>
          </p:cNvPr>
          <p:cNvSpPr txBox="1"/>
          <p:nvPr/>
        </p:nvSpPr>
        <p:spPr>
          <a:xfrm>
            <a:off x="809410" y="4513357"/>
            <a:ext cx="1390124" cy="276999"/>
          </a:xfrm>
          <a:prstGeom prst="rect">
            <a:avLst/>
          </a:prstGeom>
          <a:solidFill>
            <a:srgbClr val="FFFFCC"/>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Anass Butsch (DC7)</a:t>
            </a:r>
            <a:endParaRPr kumimoji="0" lang="nb-NO" sz="1200" b="0"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endParaRPr>
          </a:p>
        </p:txBody>
      </p:sp>
      <p:sp>
        <p:nvSpPr>
          <p:cNvPr id="70" name="TekstSylinder 69">
            <a:extLst>
              <a:ext uri="{FF2B5EF4-FFF2-40B4-BE49-F238E27FC236}">
                <a16:creationId xmlns:a16="http://schemas.microsoft.com/office/drawing/2014/main" id="{8FE49E8B-BC14-D758-4A29-0D63192BEF9F}"/>
              </a:ext>
            </a:extLst>
          </p:cNvPr>
          <p:cNvSpPr txBox="1"/>
          <p:nvPr/>
        </p:nvSpPr>
        <p:spPr>
          <a:xfrm>
            <a:off x="1235384" y="4203419"/>
            <a:ext cx="1421287" cy="276999"/>
          </a:xfrm>
          <a:prstGeom prst="rect">
            <a:avLst/>
          </a:prstGeom>
          <a:solidFill>
            <a:srgbClr val="FFFFCC"/>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Giada Pirrone (DC5)</a:t>
            </a:r>
            <a:endParaRPr kumimoji="0" lang="nb-NO" sz="1200" b="0"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endParaRPr>
          </a:p>
        </p:txBody>
      </p:sp>
      <p:pic>
        <p:nvPicPr>
          <p:cNvPr id="9" name="Picture 48">
            <a:extLst>
              <a:ext uri="{FF2B5EF4-FFF2-40B4-BE49-F238E27FC236}">
                <a16:creationId xmlns:a16="http://schemas.microsoft.com/office/drawing/2014/main" id="{0D583006-6787-5458-2EAD-237FDE78E9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55" y="6380556"/>
            <a:ext cx="1615887" cy="360000"/>
          </a:xfrm>
          <a:prstGeom prst="rect">
            <a:avLst/>
          </a:prstGeom>
        </p:spPr>
      </p:pic>
      <p:pic>
        <p:nvPicPr>
          <p:cNvPr id="3" name="Grafikk 1">
            <a:extLst>
              <a:ext uri="{FF2B5EF4-FFF2-40B4-BE49-F238E27FC236}">
                <a16:creationId xmlns:a16="http://schemas.microsoft.com/office/drawing/2014/main" id="{D3B89E92-06B9-C962-31F3-EE1C7C59F298}"/>
              </a:ext>
            </a:extLst>
          </p:cNvPr>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21931" y="365760"/>
            <a:ext cx="2301875" cy="1391401"/>
          </a:xfrm>
          <a:prstGeom prst="rect">
            <a:avLst/>
          </a:prstGeom>
        </p:spPr>
      </p:pic>
      <p:cxnSp>
        <p:nvCxnSpPr>
          <p:cNvPr id="6" name="Rett linje 5">
            <a:extLst>
              <a:ext uri="{FF2B5EF4-FFF2-40B4-BE49-F238E27FC236}">
                <a16:creationId xmlns:a16="http://schemas.microsoft.com/office/drawing/2014/main" id="{54808B8D-FDEB-C6B4-41A8-F09D26B04A97}"/>
              </a:ext>
            </a:extLst>
          </p:cNvPr>
          <p:cNvCxnSpPr>
            <a:cxnSpLocks/>
            <a:stCxn id="61" idx="3"/>
            <a:endCxn id="7" idx="1"/>
          </p:cNvCxnSpPr>
          <p:nvPr/>
        </p:nvCxnSpPr>
        <p:spPr>
          <a:xfrm>
            <a:off x="3447084" y="2308073"/>
            <a:ext cx="1763802" cy="35469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Rett linje 7">
            <a:extLst>
              <a:ext uri="{FF2B5EF4-FFF2-40B4-BE49-F238E27FC236}">
                <a16:creationId xmlns:a16="http://schemas.microsoft.com/office/drawing/2014/main" id="{29B0427D-170F-88BE-682D-DDCC0DDF999D}"/>
              </a:ext>
            </a:extLst>
          </p:cNvPr>
          <p:cNvCxnSpPr>
            <a:cxnSpLocks/>
            <a:stCxn id="64" idx="3"/>
            <a:endCxn id="7" idx="1"/>
          </p:cNvCxnSpPr>
          <p:nvPr/>
        </p:nvCxnSpPr>
        <p:spPr>
          <a:xfrm>
            <a:off x="3277847" y="2618008"/>
            <a:ext cx="1933039" cy="44755"/>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Rett linje 11">
            <a:extLst>
              <a:ext uri="{FF2B5EF4-FFF2-40B4-BE49-F238E27FC236}">
                <a16:creationId xmlns:a16="http://schemas.microsoft.com/office/drawing/2014/main" id="{739EC0D5-59B2-41F6-CADB-96B92D0FB96B}"/>
              </a:ext>
            </a:extLst>
          </p:cNvPr>
          <p:cNvCxnSpPr>
            <a:cxnSpLocks/>
            <a:stCxn id="65" idx="1"/>
            <a:endCxn id="28" idx="5"/>
          </p:cNvCxnSpPr>
          <p:nvPr/>
        </p:nvCxnSpPr>
        <p:spPr>
          <a:xfrm flipH="1">
            <a:off x="6540769" y="2852285"/>
            <a:ext cx="536299" cy="195707"/>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46F13B1C-995E-B82E-7E85-2A0778A281AE}"/>
              </a:ext>
            </a:extLst>
          </p:cNvPr>
          <p:cNvCxnSpPr>
            <a:cxnSpLocks/>
            <a:stCxn id="67" idx="3"/>
            <a:endCxn id="35" idx="1"/>
          </p:cNvCxnSpPr>
          <p:nvPr/>
        </p:nvCxnSpPr>
        <p:spPr>
          <a:xfrm flipV="1">
            <a:off x="2827394" y="3064896"/>
            <a:ext cx="2573851" cy="76434"/>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2B022D72-A3E1-F2F8-0C60-F4A777F46A56}"/>
              </a:ext>
            </a:extLst>
          </p:cNvPr>
          <p:cNvCxnSpPr>
            <a:cxnSpLocks/>
          </p:cNvCxnSpPr>
          <p:nvPr/>
        </p:nvCxnSpPr>
        <p:spPr>
          <a:xfrm flipV="1">
            <a:off x="3405521" y="3077173"/>
            <a:ext cx="1970196" cy="402785"/>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D91C5A-4EAC-0E62-505D-9FDC57566352}"/>
              </a:ext>
            </a:extLst>
          </p:cNvPr>
          <p:cNvCxnSpPr>
            <a:cxnSpLocks/>
            <a:stCxn id="70" idx="3"/>
            <a:endCxn id="29" idx="1"/>
          </p:cNvCxnSpPr>
          <p:nvPr/>
        </p:nvCxnSpPr>
        <p:spPr>
          <a:xfrm>
            <a:off x="2656671" y="4341919"/>
            <a:ext cx="1267585" cy="221597"/>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1" name="Rett linje 40">
            <a:extLst>
              <a:ext uri="{FF2B5EF4-FFF2-40B4-BE49-F238E27FC236}">
                <a16:creationId xmlns:a16="http://schemas.microsoft.com/office/drawing/2014/main" id="{97ADF0FA-1C2E-C097-E725-9550421A772A}"/>
              </a:ext>
            </a:extLst>
          </p:cNvPr>
          <p:cNvCxnSpPr>
            <a:cxnSpLocks/>
            <a:stCxn id="29" idx="1"/>
            <a:endCxn id="69" idx="3"/>
          </p:cNvCxnSpPr>
          <p:nvPr/>
        </p:nvCxnSpPr>
        <p:spPr>
          <a:xfrm flipH="1">
            <a:off x="2199534" y="4563516"/>
            <a:ext cx="1724722" cy="8834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 name="Rett linje 43">
            <a:extLst>
              <a:ext uri="{FF2B5EF4-FFF2-40B4-BE49-F238E27FC236}">
                <a16:creationId xmlns:a16="http://schemas.microsoft.com/office/drawing/2014/main" id="{3424156B-08C3-0EDC-88ED-8ECFBD427DDD}"/>
              </a:ext>
            </a:extLst>
          </p:cNvPr>
          <p:cNvCxnSpPr>
            <a:cxnSpLocks/>
            <a:stCxn id="60" idx="1"/>
            <a:endCxn id="38" idx="1"/>
          </p:cNvCxnSpPr>
          <p:nvPr/>
        </p:nvCxnSpPr>
        <p:spPr>
          <a:xfrm flipH="1">
            <a:off x="3726056" y="5009916"/>
            <a:ext cx="369793" cy="26567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7" name="Rett linje 46">
            <a:extLst>
              <a:ext uri="{FF2B5EF4-FFF2-40B4-BE49-F238E27FC236}">
                <a16:creationId xmlns:a16="http://schemas.microsoft.com/office/drawing/2014/main" id="{B0087A77-4236-14B0-9EF9-0A53962F1153}"/>
              </a:ext>
            </a:extLst>
          </p:cNvPr>
          <p:cNvCxnSpPr>
            <a:cxnSpLocks/>
            <a:stCxn id="68" idx="1"/>
            <a:endCxn id="38" idx="1"/>
          </p:cNvCxnSpPr>
          <p:nvPr/>
        </p:nvCxnSpPr>
        <p:spPr>
          <a:xfrm flipH="1" flipV="1">
            <a:off x="3726056" y="5275592"/>
            <a:ext cx="372565" cy="4334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0" name="Rett linje 49">
            <a:extLst>
              <a:ext uri="{FF2B5EF4-FFF2-40B4-BE49-F238E27FC236}">
                <a16:creationId xmlns:a16="http://schemas.microsoft.com/office/drawing/2014/main" id="{C8B226CA-8068-ABA4-7B3A-990E9D05C467}"/>
              </a:ext>
            </a:extLst>
          </p:cNvPr>
          <p:cNvCxnSpPr>
            <a:cxnSpLocks/>
            <a:stCxn id="37" idx="0"/>
            <a:endCxn id="59" idx="0"/>
          </p:cNvCxnSpPr>
          <p:nvPr/>
        </p:nvCxnSpPr>
        <p:spPr>
          <a:xfrm flipH="1">
            <a:off x="3006427" y="5300341"/>
            <a:ext cx="683189" cy="2686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7088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652A3-DEAC-F90A-F070-EB3CEC7A33E9}"/>
            </a:ext>
          </a:extLst>
        </p:cNvPr>
        <p:cNvGrpSpPr/>
        <p:nvPr/>
      </p:nvGrpSpPr>
      <p:grpSpPr>
        <a:xfrm>
          <a:off x="0" y="0"/>
          <a:ext cx="0" cy="0"/>
          <a:chOff x="0" y="0"/>
          <a:chExt cx="0" cy="0"/>
        </a:xfrm>
      </p:grpSpPr>
      <p:pic>
        <p:nvPicPr>
          <p:cNvPr id="3" name="Grafikk 2">
            <a:extLst>
              <a:ext uri="{FF2B5EF4-FFF2-40B4-BE49-F238E27FC236}">
                <a16:creationId xmlns:a16="http://schemas.microsoft.com/office/drawing/2014/main" id="{57C6FB17-0C30-A650-42A6-3E9EB017294D}"/>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534755" y="204951"/>
            <a:ext cx="1369806" cy="828000"/>
          </a:xfrm>
          <a:prstGeom prst="rect">
            <a:avLst/>
          </a:prstGeom>
        </p:spPr>
      </p:pic>
      <p:pic>
        <p:nvPicPr>
          <p:cNvPr id="5" name="Picture 48">
            <a:extLst>
              <a:ext uri="{FF2B5EF4-FFF2-40B4-BE49-F238E27FC236}">
                <a16:creationId xmlns:a16="http://schemas.microsoft.com/office/drawing/2014/main" id="{31D7441B-3087-4A3E-F455-A52124C687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55" y="6380556"/>
            <a:ext cx="1615887" cy="360000"/>
          </a:xfrm>
          <a:prstGeom prst="rect">
            <a:avLst/>
          </a:prstGeom>
        </p:spPr>
      </p:pic>
      <p:sp>
        <p:nvSpPr>
          <p:cNvPr id="6" name="Tåre 5">
            <a:extLst>
              <a:ext uri="{FF2B5EF4-FFF2-40B4-BE49-F238E27FC236}">
                <a16:creationId xmlns:a16="http://schemas.microsoft.com/office/drawing/2014/main" id="{41F4CA75-3BE0-F4C5-BA83-1315377667F1}"/>
              </a:ext>
            </a:extLst>
          </p:cNvPr>
          <p:cNvSpPr/>
          <p:nvPr/>
        </p:nvSpPr>
        <p:spPr>
          <a:xfrm rot="18660203">
            <a:off x="8729087" y="3092320"/>
            <a:ext cx="2200168" cy="1770776"/>
          </a:xfrm>
          <a:prstGeom prst="teardrop">
            <a:avLst/>
          </a:prstGeom>
          <a:solidFill>
            <a:schemeClr val="accent6">
              <a:lumMod val="60000"/>
              <a:lumOff val="40000"/>
              <a:alpha val="52000"/>
            </a:schemeClr>
          </a:solidFill>
          <a:ln>
            <a:solidFill>
              <a:srgbClr val="00206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err="1">
                <a:solidFill>
                  <a:srgbClr val="002060"/>
                </a:solidFill>
              </a:rPr>
              <a:t>Individual</a:t>
            </a:r>
            <a:r>
              <a:rPr lang="nb-NO" dirty="0">
                <a:solidFill>
                  <a:srgbClr val="002060"/>
                </a:solidFill>
              </a:rPr>
              <a:t> </a:t>
            </a:r>
            <a:r>
              <a:rPr lang="nb-NO" dirty="0" err="1">
                <a:solidFill>
                  <a:srgbClr val="002060"/>
                </a:solidFill>
              </a:rPr>
              <a:t>research</a:t>
            </a:r>
            <a:r>
              <a:rPr lang="nb-NO" dirty="0">
                <a:solidFill>
                  <a:srgbClr val="002060"/>
                </a:solidFill>
              </a:rPr>
              <a:t> </a:t>
            </a:r>
            <a:r>
              <a:rPr lang="nb-NO" dirty="0" err="1">
                <a:solidFill>
                  <a:srgbClr val="002060"/>
                </a:solidFill>
              </a:rPr>
              <a:t>projects</a:t>
            </a:r>
            <a:endParaRPr lang="nb-NO" dirty="0">
              <a:solidFill>
                <a:srgbClr val="002060"/>
              </a:solidFill>
            </a:endParaRPr>
          </a:p>
        </p:txBody>
      </p:sp>
      <p:sp>
        <p:nvSpPr>
          <p:cNvPr id="7" name="Tåre 6">
            <a:extLst>
              <a:ext uri="{FF2B5EF4-FFF2-40B4-BE49-F238E27FC236}">
                <a16:creationId xmlns:a16="http://schemas.microsoft.com/office/drawing/2014/main" id="{4E6AB126-9215-BAD8-EA31-AC3882D08493}"/>
              </a:ext>
            </a:extLst>
          </p:cNvPr>
          <p:cNvSpPr/>
          <p:nvPr/>
        </p:nvSpPr>
        <p:spPr>
          <a:xfrm rot="4089561">
            <a:off x="7888830" y="1646243"/>
            <a:ext cx="1900741" cy="2049729"/>
          </a:xfrm>
          <a:prstGeom prst="teardrop">
            <a:avLst/>
          </a:prstGeom>
          <a:solidFill>
            <a:schemeClr val="accent6">
              <a:lumMod val="60000"/>
              <a:lumOff val="40000"/>
              <a:alpha val="52000"/>
            </a:schemeClr>
          </a:solidFill>
          <a:ln>
            <a:solidFill>
              <a:srgbClr val="00206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solidFill>
                  <a:srgbClr val="002060"/>
                </a:solidFill>
              </a:rPr>
              <a:t>Joint Training </a:t>
            </a:r>
            <a:r>
              <a:rPr lang="nb-NO" dirty="0" err="1">
                <a:solidFill>
                  <a:srgbClr val="002060"/>
                </a:solidFill>
              </a:rPr>
              <a:t>Events</a:t>
            </a:r>
            <a:endParaRPr lang="nb-NO" dirty="0">
              <a:solidFill>
                <a:srgbClr val="002060"/>
              </a:solidFill>
            </a:endParaRPr>
          </a:p>
        </p:txBody>
      </p:sp>
      <p:sp>
        <p:nvSpPr>
          <p:cNvPr id="8" name="Tåre 7">
            <a:extLst>
              <a:ext uri="{FF2B5EF4-FFF2-40B4-BE49-F238E27FC236}">
                <a16:creationId xmlns:a16="http://schemas.microsoft.com/office/drawing/2014/main" id="{357A204D-0BB6-5025-4D2A-91BEFE78CAA7}"/>
              </a:ext>
            </a:extLst>
          </p:cNvPr>
          <p:cNvSpPr/>
          <p:nvPr/>
        </p:nvSpPr>
        <p:spPr>
          <a:xfrm rot="11577085">
            <a:off x="9715652" y="1604681"/>
            <a:ext cx="2200168" cy="1770776"/>
          </a:xfrm>
          <a:prstGeom prst="teardrop">
            <a:avLst/>
          </a:prstGeom>
          <a:solidFill>
            <a:schemeClr val="accent6">
              <a:lumMod val="60000"/>
              <a:lumOff val="40000"/>
              <a:alpha val="52000"/>
            </a:schemeClr>
          </a:solidFill>
          <a:ln>
            <a:solidFill>
              <a:srgbClr val="00206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nb-NO" dirty="0">
                <a:solidFill>
                  <a:srgbClr val="002060"/>
                </a:solidFill>
              </a:rPr>
              <a:t>Second</a:t>
            </a:r>
          </a:p>
          <a:p>
            <a:pPr algn="ctr"/>
            <a:r>
              <a:rPr lang="nb-NO" dirty="0">
                <a:solidFill>
                  <a:srgbClr val="002060"/>
                </a:solidFill>
              </a:rPr>
              <a:t>ments</a:t>
            </a:r>
          </a:p>
        </p:txBody>
      </p:sp>
      <p:pic>
        <p:nvPicPr>
          <p:cNvPr id="14" name="Bilde 13">
            <a:extLst>
              <a:ext uri="{FF2B5EF4-FFF2-40B4-BE49-F238E27FC236}">
                <a16:creationId xmlns:a16="http://schemas.microsoft.com/office/drawing/2014/main" id="{5B3E42BF-7D72-575A-1051-6E64EC75C55F}"/>
              </a:ext>
            </a:extLst>
          </p:cNvPr>
          <p:cNvPicPr>
            <a:picLocks noChangeAspect="1"/>
          </p:cNvPicPr>
          <p:nvPr/>
        </p:nvPicPr>
        <p:blipFill>
          <a:blip r:embed="rId4"/>
          <a:stretch>
            <a:fillRect/>
          </a:stretch>
        </p:blipFill>
        <p:spPr>
          <a:xfrm>
            <a:off x="202852" y="292888"/>
            <a:ext cx="5456393" cy="1051651"/>
          </a:xfrm>
          <a:prstGeom prst="rect">
            <a:avLst/>
          </a:prstGeom>
          <a:effectLst>
            <a:outerShdw blurRad="50800" dist="38100" dir="2700000" algn="tl" rotWithShape="0">
              <a:prstClr val="black">
                <a:alpha val="40000"/>
              </a:prstClr>
            </a:outerShdw>
          </a:effectLst>
        </p:spPr>
      </p:pic>
      <p:pic>
        <p:nvPicPr>
          <p:cNvPr id="16" name="Bilde 15">
            <a:extLst>
              <a:ext uri="{FF2B5EF4-FFF2-40B4-BE49-F238E27FC236}">
                <a16:creationId xmlns:a16="http://schemas.microsoft.com/office/drawing/2014/main" id="{7DE2DCFC-248E-36FF-CF0D-8C3540726920}"/>
              </a:ext>
            </a:extLst>
          </p:cNvPr>
          <p:cNvPicPr>
            <a:picLocks noChangeAspect="1"/>
          </p:cNvPicPr>
          <p:nvPr/>
        </p:nvPicPr>
        <p:blipFill>
          <a:blip r:embed="rId5"/>
          <a:stretch>
            <a:fillRect/>
          </a:stretch>
        </p:blipFill>
        <p:spPr>
          <a:xfrm>
            <a:off x="418148" y="2245056"/>
            <a:ext cx="5730737" cy="1409822"/>
          </a:xfrm>
          <a:prstGeom prst="rect">
            <a:avLst/>
          </a:prstGeom>
          <a:effectLst>
            <a:outerShdw blurRad="50800" dist="38100" dir="2700000" algn="tl" rotWithShape="0">
              <a:prstClr val="black">
                <a:alpha val="40000"/>
              </a:prstClr>
            </a:outerShdw>
          </a:effectLst>
        </p:spPr>
      </p:pic>
      <p:pic>
        <p:nvPicPr>
          <p:cNvPr id="18" name="Bilde 17">
            <a:extLst>
              <a:ext uri="{FF2B5EF4-FFF2-40B4-BE49-F238E27FC236}">
                <a16:creationId xmlns:a16="http://schemas.microsoft.com/office/drawing/2014/main" id="{9C777508-C135-7F8C-22CF-92D69EAF438B}"/>
              </a:ext>
            </a:extLst>
          </p:cNvPr>
          <p:cNvPicPr>
            <a:picLocks noChangeAspect="1"/>
          </p:cNvPicPr>
          <p:nvPr/>
        </p:nvPicPr>
        <p:blipFill>
          <a:blip r:embed="rId6"/>
          <a:stretch>
            <a:fillRect/>
          </a:stretch>
        </p:blipFill>
        <p:spPr>
          <a:xfrm>
            <a:off x="154480" y="4496781"/>
            <a:ext cx="5806943" cy="1386960"/>
          </a:xfrm>
          <a:prstGeom prst="rect">
            <a:avLst/>
          </a:prstGeom>
          <a:effectLst>
            <a:outerShdw blurRad="50800" dist="38100" dir="2700000" algn="tl" rotWithShape="0">
              <a:prstClr val="black">
                <a:alpha val="40000"/>
              </a:prstClr>
            </a:outerShdw>
          </a:effectLst>
        </p:spPr>
      </p:pic>
      <p:pic>
        <p:nvPicPr>
          <p:cNvPr id="20" name="Bilde 19">
            <a:extLst>
              <a:ext uri="{FF2B5EF4-FFF2-40B4-BE49-F238E27FC236}">
                <a16:creationId xmlns:a16="http://schemas.microsoft.com/office/drawing/2014/main" id="{BC9DEE63-17CC-6956-C8F8-B7B6E785FDB0}"/>
              </a:ext>
            </a:extLst>
          </p:cNvPr>
          <p:cNvPicPr>
            <a:picLocks noChangeAspect="1"/>
          </p:cNvPicPr>
          <p:nvPr/>
        </p:nvPicPr>
        <p:blipFill>
          <a:blip r:embed="rId7"/>
          <a:srcRect b="20486"/>
          <a:stretch>
            <a:fillRect/>
          </a:stretch>
        </p:blipFill>
        <p:spPr>
          <a:xfrm>
            <a:off x="3667198" y="5296249"/>
            <a:ext cx="5761219" cy="1454277"/>
          </a:xfrm>
          <a:prstGeom prst="rect">
            <a:avLst/>
          </a:prstGeom>
          <a:effectLst>
            <a:outerShdw blurRad="50800" dist="38100" dir="2700000" algn="tl" rotWithShape="0">
              <a:prstClr val="black">
                <a:alpha val="40000"/>
              </a:prstClr>
            </a:outerShdw>
          </a:effectLst>
        </p:spPr>
      </p:pic>
      <p:pic>
        <p:nvPicPr>
          <p:cNvPr id="22" name="Bilde 21">
            <a:extLst>
              <a:ext uri="{FF2B5EF4-FFF2-40B4-BE49-F238E27FC236}">
                <a16:creationId xmlns:a16="http://schemas.microsoft.com/office/drawing/2014/main" id="{ED365897-2825-00E4-7D82-4EA79C681D98}"/>
              </a:ext>
            </a:extLst>
          </p:cNvPr>
          <p:cNvPicPr>
            <a:picLocks noChangeAspect="1"/>
          </p:cNvPicPr>
          <p:nvPr/>
        </p:nvPicPr>
        <p:blipFill>
          <a:blip r:embed="rId8"/>
          <a:stretch>
            <a:fillRect/>
          </a:stretch>
        </p:blipFill>
        <p:spPr>
          <a:xfrm>
            <a:off x="1834154" y="3327190"/>
            <a:ext cx="5768840" cy="1341236"/>
          </a:xfrm>
          <a:prstGeom prst="rect">
            <a:avLst/>
          </a:prstGeom>
          <a:effectLst>
            <a:outerShdw blurRad="50800" dist="38100" dir="2700000" algn="tl" rotWithShape="0">
              <a:prstClr val="black">
                <a:alpha val="40000"/>
              </a:prstClr>
            </a:outerShdw>
          </a:effectLst>
        </p:spPr>
      </p:pic>
      <p:sp>
        <p:nvSpPr>
          <p:cNvPr id="26" name="TekstSylinder 25">
            <a:extLst>
              <a:ext uri="{FF2B5EF4-FFF2-40B4-BE49-F238E27FC236}">
                <a16:creationId xmlns:a16="http://schemas.microsoft.com/office/drawing/2014/main" id="{C54879F5-C0E4-A272-447F-E05BE3042DD8}"/>
              </a:ext>
            </a:extLst>
          </p:cNvPr>
          <p:cNvSpPr txBox="1"/>
          <p:nvPr/>
        </p:nvSpPr>
        <p:spPr>
          <a:xfrm>
            <a:off x="1206279" y="5838721"/>
            <a:ext cx="2471318" cy="369332"/>
          </a:xfrm>
          <a:prstGeom prst="rect">
            <a:avLst/>
          </a:prstGeom>
          <a:noFill/>
        </p:spPr>
        <p:txBody>
          <a:bodyPr wrap="none" rtlCol="0">
            <a:spAutoFit/>
          </a:bodyPr>
          <a:lstStyle/>
          <a:p>
            <a:r>
              <a:rPr lang="nb-NO" dirty="0">
                <a:solidFill>
                  <a:schemeClr val="accent5">
                    <a:lumMod val="50000"/>
                  </a:schemeClr>
                </a:solidFill>
              </a:rPr>
              <a:t>from: www.arche.uio.no</a:t>
            </a:r>
          </a:p>
        </p:txBody>
      </p:sp>
      <p:sp>
        <p:nvSpPr>
          <p:cNvPr id="27" name="Ellipse 26">
            <a:extLst>
              <a:ext uri="{FF2B5EF4-FFF2-40B4-BE49-F238E27FC236}">
                <a16:creationId xmlns:a16="http://schemas.microsoft.com/office/drawing/2014/main" id="{7EF4CC8B-E70B-A8C2-CDFB-FB307C372801}"/>
              </a:ext>
            </a:extLst>
          </p:cNvPr>
          <p:cNvSpPr/>
          <p:nvPr/>
        </p:nvSpPr>
        <p:spPr>
          <a:xfrm>
            <a:off x="7501967" y="1150049"/>
            <a:ext cx="4609478" cy="4327303"/>
          </a:xfrm>
          <a:prstGeom prst="ellipse">
            <a:avLst/>
          </a:prstGeom>
          <a:noFill/>
          <a:ln>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0" name="TekstSylinder 29">
            <a:extLst>
              <a:ext uri="{FF2B5EF4-FFF2-40B4-BE49-F238E27FC236}">
                <a16:creationId xmlns:a16="http://schemas.microsoft.com/office/drawing/2014/main" id="{D4AEDDA1-A40B-64B5-3755-53AE5B4D8974}"/>
              </a:ext>
            </a:extLst>
          </p:cNvPr>
          <p:cNvSpPr txBox="1"/>
          <p:nvPr/>
        </p:nvSpPr>
        <p:spPr>
          <a:xfrm>
            <a:off x="8872488" y="1272074"/>
            <a:ext cx="1673022" cy="369332"/>
          </a:xfrm>
          <a:prstGeom prst="rect">
            <a:avLst/>
          </a:prstGeom>
          <a:noFill/>
          <a:ln>
            <a:noFill/>
          </a:ln>
        </p:spPr>
        <p:txBody>
          <a:bodyPr wrap="none" rtlCol="0">
            <a:spAutoFit/>
          </a:bodyPr>
          <a:lstStyle/>
          <a:p>
            <a:r>
              <a:rPr lang="nb-NO" dirty="0" err="1">
                <a:solidFill>
                  <a:schemeClr val="accent5">
                    <a:lumMod val="50000"/>
                  </a:schemeClr>
                </a:solidFill>
              </a:rPr>
              <a:t>Communication</a:t>
            </a:r>
            <a:endParaRPr lang="nb-NO" dirty="0">
              <a:solidFill>
                <a:schemeClr val="accent5">
                  <a:lumMod val="50000"/>
                </a:schemeClr>
              </a:solidFill>
            </a:endParaRPr>
          </a:p>
        </p:txBody>
      </p:sp>
      <p:sp>
        <p:nvSpPr>
          <p:cNvPr id="31" name="TekstSylinder 30">
            <a:extLst>
              <a:ext uri="{FF2B5EF4-FFF2-40B4-BE49-F238E27FC236}">
                <a16:creationId xmlns:a16="http://schemas.microsoft.com/office/drawing/2014/main" id="{7C1A4702-B9A4-BB79-45B7-1A1FD18B01A2}"/>
              </a:ext>
            </a:extLst>
          </p:cNvPr>
          <p:cNvSpPr txBox="1"/>
          <p:nvPr/>
        </p:nvSpPr>
        <p:spPr>
          <a:xfrm>
            <a:off x="9048581" y="4935826"/>
            <a:ext cx="1516249" cy="369332"/>
          </a:xfrm>
          <a:prstGeom prst="rect">
            <a:avLst/>
          </a:prstGeom>
          <a:noFill/>
          <a:ln>
            <a:noFill/>
          </a:ln>
        </p:spPr>
        <p:txBody>
          <a:bodyPr wrap="none" rtlCol="0">
            <a:spAutoFit/>
          </a:bodyPr>
          <a:lstStyle/>
          <a:p>
            <a:r>
              <a:rPr lang="nb-NO" dirty="0" err="1">
                <a:solidFill>
                  <a:schemeClr val="accent5">
                    <a:lumMod val="50000"/>
                  </a:schemeClr>
                </a:solidFill>
              </a:rPr>
              <a:t>Dissemination</a:t>
            </a:r>
            <a:endParaRPr lang="nb-NO" dirty="0">
              <a:solidFill>
                <a:schemeClr val="accent5">
                  <a:lumMod val="50000"/>
                </a:schemeClr>
              </a:solidFill>
            </a:endParaRPr>
          </a:p>
        </p:txBody>
      </p:sp>
      <p:pic>
        <p:nvPicPr>
          <p:cNvPr id="33" name="Bilde 32">
            <a:extLst>
              <a:ext uri="{FF2B5EF4-FFF2-40B4-BE49-F238E27FC236}">
                <a16:creationId xmlns:a16="http://schemas.microsoft.com/office/drawing/2014/main" id="{406E1E56-DC70-2A9F-6289-60EE68CCD93F}"/>
              </a:ext>
            </a:extLst>
          </p:cNvPr>
          <p:cNvPicPr>
            <a:picLocks noChangeAspect="1"/>
          </p:cNvPicPr>
          <p:nvPr/>
        </p:nvPicPr>
        <p:blipFill>
          <a:blip r:embed="rId9"/>
          <a:stretch>
            <a:fillRect/>
          </a:stretch>
        </p:blipFill>
        <p:spPr>
          <a:xfrm>
            <a:off x="6213667" y="531315"/>
            <a:ext cx="2780326" cy="864990"/>
          </a:xfrm>
          <a:prstGeom prst="rect">
            <a:avLst/>
          </a:prstGeom>
        </p:spPr>
      </p:pic>
      <p:pic>
        <p:nvPicPr>
          <p:cNvPr id="34" name="Bilde 33">
            <a:extLst>
              <a:ext uri="{FF2B5EF4-FFF2-40B4-BE49-F238E27FC236}">
                <a16:creationId xmlns:a16="http://schemas.microsoft.com/office/drawing/2014/main" id="{F7EC2364-C151-9453-75DC-83EA31902D8E}"/>
              </a:ext>
            </a:extLst>
          </p:cNvPr>
          <p:cNvPicPr>
            <a:picLocks noChangeAspect="1"/>
          </p:cNvPicPr>
          <p:nvPr/>
        </p:nvPicPr>
        <p:blipFill>
          <a:blip r:embed="rId10"/>
          <a:stretch>
            <a:fillRect/>
          </a:stretch>
        </p:blipFill>
        <p:spPr>
          <a:xfrm>
            <a:off x="2127428" y="1192245"/>
            <a:ext cx="5494496" cy="1082134"/>
          </a:xfrm>
          <a:prstGeom prst="rect">
            <a:avLst/>
          </a:prstGeom>
          <a:effectLst>
            <a:outerShdw blurRad="50800" dist="38100" dir="2700000" algn="tl" rotWithShape="0">
              <a:prstClr val="black">
                <a:alpha val="40000"/>
              </a:prstClr>
            </a:outerShdw>
          </a:effectLst>
        </p:spPr>
      </p:pic>
      <p:pic>
        <p:nvPicPr>
          <p:cNvPr id="35" name="Bilde 34">
            <a:extLst>
              <a:ext uri="{FF2B5EF4-FFF2-40B4-BE49-F238E27FC236}">
                <a16:creationId xmlns:a16="http://schemas.microsoft.com/office/drawing/2014/main" id="{5284FD2C-E652-955D-C66D-60B8030DDF19}"/>
              </a:ext>
            </a:extLst>
          </p:cNvPr>
          <p:cNvPicPr>
            <a:picLocks noChangeAspect="1"/>
          </p:cNvPicPr>
          <p:nvPr/>
        </p:nvPicPr>
        <p:blipFill>
          <a:blip r:embed="rId11"/>
          <a:srcRect r="67401"/>
          <a:stretch>
            <a:fillRect/>
          </a:stretch>
        </p:blipFill>
        <p:spPr>
          <a:xfrm>
            <a:off x="10636044" y="4668426"/>
            <a:ext cx="1475401" cy="2072130"/>
          </a:xfrm>
          <a:prstGeom prst="rect">
            <a:avLst/>
          </a:prstGeom>
        </p:spPr>
      </p:pic>
    </p:spTree>
    <p:extLst>
      <p:ext uri="{BB962C8B-B14F-4D97-AF65-F5344CB8AC3E}">
        <p14:creationId xmlns:p14="http://schemas.microsoft.com/office/powerpoint/2010/main" val="3772248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03D98-D736-418B-3F98-33418F87171F}"/>
            </a:ext>
          </a:extLst>
        </p:cNvPr>
        <p:cNvGrpSpPr/>
        <p:nvPr/>
      </p:nvGrpSpPr>
      <p:grpSpPr>
        <a:xfrm>
          <a:off x="0" y="0"/>
          <a:ext cx="0" cy="0"/>
          <a:chOff x="0" y="0"/>
          <a:chExt cx="0" cy="0"/>
        </a:xfrm>
      </p:grpSpPr>
      <p:pic>
        <p:nvPicPr>
          <p:cNvPr id="3" name="Grafikk 2">
            <a:extLst>
              <a:ext uri="{FF2B5EF4-FFF2-40B4-BE49-F238E27FC236}">
                <a16:creationId xmlns:a16="http://schemas.microsoft.com/office/drawing/2014/main" id="{72E06F12-7F36-1C3F-8250-D1E3CDCE6498}"/>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534755" y="204951"/>
            <a:ext cx="1369806" cy="828000"/>
          </a:xfrm>
          <a:prstGeom prst="rect">
            <a:avLst/>
          </a:prstGeom>
        </p:spPr>
      </p:pic>
      <p:pic>
        <p:nvPicPr>
          <p:cNvPr id="5" name="Picture 48">
            <a:extLst>
              <a:ext uri="{FF2B5EF4-FFF2-40B4-BE49-F238E27FC236}">
                <a16:creationId xmlns:a16="http://schemas.microsoft.com/office/drawing/2014/main" id="{B8C963F4-1F27-E333-CDA7-81EB0BD51B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55" y="6380556"/>
            <a:ext cx="1615887" cy="360000"/>
          </a:xfrm>
          <a:prstGeom prst="rect">
            <a:avLst/>
          </a:prstGeom>
        </p:spPr>
      </p:pic>
      <p:sp>
        <p:nvSpPr>
          <p:cNvPr id="2" name="TekstSylinder 1">
            <a:extLst>
              <a:ext uri="{FF2B5EF4-FFF2-40B4-BE49-F238E27FC236}">
                <a16:creationId xmlns:a16="http://schemas.microsoft.com/office/drawing/2014/main" id="{2564A5C4-A55D-3783-9FA9-0E3907EFF4D4}"/>
              </a:ext>
            </a:extLst>
          </p:cNvPr>
          <p:cNvSpPr txBox="1"/>
          <p:nvPr/>
        </p:nvSpPr>
        <p:spPr>
          <a:xfrm>
            <a:off x="722125" y="862230"/>
            <a:ext cx="9439380" cy="5801588"/>
          </a:xfrm>
          <a:prstGeom prst="rect">
            <a:avLst/>
          </a:prstGeom>
          <a:noFill/>
        </p:spPr>
        <p:txBody>
          <a:bodyPr wrap="square" rtlCol="0">
            <a:spAutoFit/>
          </a:bodyPr>
          <a:lstStyle/>
          <a:p>
            <a:r>
              <a:rPr lang="nb-NO" sz="2400" b="1" dirty="0" err="1">
                <a:solidFill>
                  <a:srgbClr val="002060"/>
                </a:solidFill>
              </a:rPr>
              <a:t>Recruitment</a:t>
            </a:r>
            <a:r>
              <a:rPr lang="nb-NO" sz="2400" b="1" dirty="0">
                <a:solidFill>
                  <a:srgbClr val="002060"/>
                </a:solidFill>
              </a:rPr>
              <a:t> of DCs – </a:t>
            </a:r>
            <a:r>
              <a:rPr lang="nb-NO" sz="2400" b="1" dirty="0" err="1">
                <a:solidFill>
                  <a:srgbClr val="002060"/>
                </a:solidFill>
              </a:rPr>
              <a:t>some</a:t>
            </a:r>
            <a:r>
              <a:rPr lang="nb-NO" sz="2400" b="1" dirty="0">
                <a:solidFill>
                  <a:srgbClr val="002060"/>
                </a:solidFill>
              </a:rPr>
              <a:t> </a:t>
            </a:r>
            <a:r>
              <a:rPr lang="nb-NO" sz="2400" b="1" dirty="0" err="1">
                <a:solidFill>
                  <a:srgbClr val="002060"/>
                </a:solidFill>
              </a:rPr>
              <a:t>thoughts</a:t>
            </a:r>
            <a:r>
              <a:rPr lang="nb-NO" sz="2400" b="1" dirty="0">
                <a:solidFill>
                  <a:srgbClr val="002060"/>
                </a:solidFill>
              </a:rPr>
              <a:t>:</a:t>
            </a:r>
          </a:p>
          <a:p>
            <a:endParaRPr lang="nb-NO" sz="2400" dirty="0">
              <a:solidFill>
                <a:srgbClr val="002060"/>
              </a:solidFill>
            </a:endParaRPr>
          </a:p>
          <a:p>
            <a:pPr marL="285750" indent="-285750">
              <a:spcAft>
                <a:spcPts val="600"/>
              </a:spcAft>
              <a:buFontTx/>
              <a:buChar char="-"/>
            </a:pPr>
            <a:r>
              <a:rPr lang="nb-NO" sz="2400" dirty="0" err="1">
                <a:solidFill>
                  <a:srgbClr val="002060"/>
                </a:solidFill>
              </a:rPr>
              <a:t>Advantage</a:t>
            </a:r>
            <a:r>
              <a:rPr lang="nb-NO" sz="2400" dirty="0">
                <a:solidFill>
                  <a:srgbClr val="002060"/>
                </a:solidFill>
              </a:rPr>
              <a:t>: a </a:t>
            </a:r>
            <a:r>
              <a:rPr lang="nb-NO" sz="2400" dirty="0" err="1">
                <a:solidFill>
                  <a:srgbClr val="002060"/>
                </a:solidFill>
              </a:rPr>
              <a:t>closely</a:t>
            </a:r>
            <a:r>
              <a:rPr lang="nb-NO" sz="2400" dirty="0">
                <a:solidFill>
                  <a:srgbClr val="002060"/>
                </a:solidFill>
              </a:rPr>
              <a:t> </a:t>
            </a:r>
            <a:r>
              <a:rPr lang="nb-NO" sz="2400" dirty="0" err="1">
                <a:solidFill>
                  <a:srgbClr val="002060"/>
                </a:solidFill>
              </a:rPr>
              <a:t>connected</a:t>
            </a:r>
            <a:r>
              <a:rPr lang="nb-NO" sz="2400" dirty="0">
                <a:solidFill>
                  <a:srgbClr val="002060"/>
                </a:solidFill>
              </a:rPr>
              <a:t> </a:t>
            </a:r>
            <a:r>
              <a:rPr lang="nb-NO" sz="2400" dirty="0" err="1">
                <a:solidFill>
                  <a:srgbClr val="002060"/>
                </a:solidFill>
              </a:rPr>
              <a:t>group</a:t>
            </a:r>
            <a:r>
              <a:rPr lang="nb-NO" sz="2400" dirty="0">
                <a:solidFill>
                  <a:srgbClr val="002060"/>
                </a:solidFill>
              </a:rPr>
              <a:t> of DCs</a:t>
            </a:r>
          </a:p>
          <a:p>
            <a:pPr marL="285750" indent="-285750">
              <a:spcAft>
                <a:spcPts val="600"/>
              </a:spcAft>
              <a:buFontTx/>
              <a:buChar char="-"/>
            </a:pPr>
            <a:r>
              <a:rPr lang="nb-NO" sz="2400" dirty="0">
                <a:solidFill>
                  <a:srgbClr val="002060"/>
                </a:solidFill>
              </a:rPr>
              <a:t>Makes </a:t>
            </a:r>
            <a:r>
              <a:rPr lang="nb-NO" sz="2400" dirty="0" err="1">
                <a:solidFill>
                  <a:srgbClr val="002060"/>
                </a:solidFill>
              </a:rPr>
              <a:t>being</a:t>
            </a:r>
            <a:r>
              <a:rPr lang="nb-NO" sz="2400" dirty="0">
                <a:solidFill>
                  <a:srgbClr val="002060"/>
                </a:solidFill>
              </a:rPr>
              <a:t> part of an </a:t>
            </a:r>
            <a:r>
              <a:rPr lang="nb-NO" sz="2400" dirty="0" err="1">
                <a:solidFill>
                  <a:srgbClr val="002060"/>
                </a:solidFill>
              </a:rPr>
              <a:t>ambitious</a:t>
            </a:r>
            <a:r>
              <a:rPr lang="nb-NO" sz="2400" dirty="0">
                <a:solidFill>
                  <a:srgbClr val="002060"/>
                </a:solidFill>
              </a:rPr>
              <a:t> DN </a:t>
            </a:r>
            <a:r>
              <a:rPr lang="nb-NO" sz="2400" dirty="0" err="1">
                <a:solidFill>
                  <a:srgbClr val="002060"/>
                </a:solidFill>
              </a:rPr>
              <a:t>much</a:t>
            </a:r>
            <a:r>
              <a:rPr lang="nb-NO" sz="2400" dirty="0">
                <a:solidFill>
                  <a:srgbClr val="002060"/>
                </a:solidFill>
              </a:rPr>
              <a:t> more </a:t>
            </a:r>
            <a:r>
              <a:rPr lang="nb-NO" sz="2400" dirty="0" err="1">
                <a:solidFill>
                  <a:srgbClr val="002060"/>
                </a:solidFill>
              </a:rPr>
              <a:t>fun</a:t>
            </a:r>
            <a:endParaRPr lang="nb-NO" sz="2400" dirty="0">
              <a:solidFill>
                <a:srgbClr val="002060"/>
              </a:solidFill>
            </a:endParaRPr>
          </a:p>
          <a:p>
            <a:pPr marL="285750" indent="-285750">
              <a:spcAft>
                <a:spcPts val="600"/>
              </a:spcAft>
              <a:buFontTx/>
              <a:buChar char="-"/>
            </a:pPr>
            <a:r>
              <a:rPr lang="nb-NO" sz="2400" dirty="0" err="1">
                <a:solidFill>
                  <a:srgbClr val="002060"/>
                </a:solidFill>
              </a:rPr>
              <a:t>Creating</a:t>
            </a:r>
            <a:r>
              <a:rPr lang="nb-NO" sz="2400" dirty="0">
                <a:solidFill>
                  <a:srgbClr val="002060"/>
                </a:solidFill>
              </a:rPr>
              <a:t> a joint </a:t>
            </a:r>
            <a:r>
              <a:rPr lang="nb-NO" sz="2400" dirty="0" err="1">
                <a:solidFill>
                  <a:srgbClr val="002060"/>
                </a:solidFill>
              </a:rPr>
              <a:t>identity</a:t>
            </a:r>
            <a:endParaRPr lang="nb-NO" sz="2400" dirty="0">
              <a:solidFill>
                <a:srgbClr val="002060"/>
              </a:solidFill>
            </a:endParaRPr>
          </a:p>
          <a:p>
            <a:pPr marL="285750" indent="-285750">
              <a:spcAft>
                <a:spcPts val="600"/>
              </a:spcAft>
              <a:buFontTx/>
              <a:buChar char="-"/>
            </a:pPr>
            <a:r>
              <a:rPr lang="en-GB" sz="2400" dirty="0">
                <a:solidFill>
                  <a:srgbClr val="002060"/>
                </a:solidFill>
              </a:rPr>
              <a:t>Joint Training Events: the DCs get trained together </a:t>
            </a:r>
            <a:r>
              <a:rPr lang="en-GB" sz="2400" dirty="0" err="1">
                <a:solidFill>
                  <a:srgbClr val="002060"/>
                </a:solidFill>
              </a:rPr>
              <a:t>interdisciplinarily</a:t>
            </a:r>
            <a:r>
              <a:rPr lang="en-GB" sz="2400" dirty="0">
                <a:solidFill>
                  <a:srgbClr val="002060"/>
                </a:solidFill>
              </a:rPr>
              <a:t> and intersectoral approaches (some are always more familiar with a topic/field than others) </a:t>
            </a:r>
          </a:p>
          <a:p>
            <a:pPr>
              <a:spcAft>
                <a:spcPts val="600"/>
              </a:spcAft>
            </a:pPr>
            <a:r>
              <a:rPr lang="en-GB" sz="2400" dirty="0">
                <a:solidFill>
                  <a:srgbClr val="002060"/>
                </a:solidFill>
                <a:sym typeface="Wingdings" panose="05000000000000000000" pitchFamily="2" charset="2"/>
              </a:rPr>
              <a:t>	 </a:t>
            </a:r>
            <a:r>
              <a:rPr lang="en-GB" sz="2400" dirty="0">
                <a:solidFill>
                  <a:srgbClr val="002060"/>
                </a:solidFill>
              </a:rPr>
              <a:t>good for fostering mutual support, understanding of the 	network’s overall ambitions and goals and for creating synergies</a:t>
            </a:r>
          </a:p>
          <a:p>
            <a:pPr marL="285750" indent="-285750">
              <a:spcAft>
                <a:spcPts val="600"/>
              </a:spcAft>
              <a:buFontTx/>
              <a:buChar char="-"/>
            </a:pPr>
            <a:r>
              <a:rPr lang="nb-NO" sz="2400" b="1" dirty="0" err="1">
                <a:solidFill>
                  <a:srgbClr val="C00000"/>
                </a:solidFill>
              </a:rPr>
              <a:t>Process</a:t>
            </a:r>
            <a:r>
              <a:rPr lang="nb-NO" sz="2400" b="1" dirty="0">
                <a:solidFill>
                  <a:srgbClr val="C00000"/>
                </a:solidFill>
              </a:rPr>
              <a:t> of </a:t>
            </a:r>
            <a:r>
              <a:rPr lang="nb-NO" sz="2400" b="1" dirty="0" err="1">
                <a:solidFill>
                  <a:srgbClr val="C00000"/>
                </a:solidFill>
              </a:rPr>
              <a:t>recruitment</a:t>
            </a:r>
            <a:r>
              <a:rPr lang="nb-NO" sz="2400" b="1" dirty="0">
                <a:solidFill>
                  <a:srgbClr val="C00000"/>
                </a:solidFill>
              </a:rPr>
              <a:t> is </a:t>
            </a:r>
            <a:r>
              <a:rPr lang="nb-NO" sz="2400" b="1" dirty="0" err="1">
                <a:solidFill>
                  <a:srgbClr val="C00000"/>
                </a:solidFill>
              </a:rPr>
              <a:t>immensely</a:t>
            </a:r>
            <a:r>
              <a:rPr lang="nb-NO" sz="2400" b="1" dirty="0">
                <a:solidFill>
                  <a:srgbClr val="C00000"/>
                </a:solidFill>
              </a:rPr>
              <a:t> </a:t>
            </a:r>
            <a:r>
              <a:rPr lang="nb-NO" sz="2400" b="1" dirty="0" err="1">
                <a:solidFill>
                  <a:srgbClr val="C00000"/>
                </a:solidFill>
              </a:rPr>
              <a:t>important</a:t>
            </a:r>
            <a:r>
              <a:rPr lang="nb-NO" sz="2400" b="1" dirty="0">
                <a:solidFill>
                  <a:srgbClr val="C00000"/>
                </a:solidFill>
              </a:rPr>
              <a:t> </a:t>
            </a:r>
          </a:p>
          <a:p>
            <a:pPr>
              <a:spcAft>
                <a:spcPts val="600"/>
              </a:spcAft>
            </a:pPr>
            <a:r>
              <a:rPr lang="nb-NO" sz="2400" dirty="0">
                <a:solidFill>
                  <a:srgbClr val="C00000"/>
                </a:solidFill>
              </a:rPr>
              <a:t>	(and </a:t>
            </a:r>
            <a:r>
              <a:rPr lang="nb-NO" sz="2400" dirty="0" err="1">
                <a:solidFill>
                  <a:srgbClr val="C00000"/>
                </a:solidFill>
              </a:rPr>
              <a:t>very</a:t>
            </a:r>
            <a:r>
              <a:rPr lang="nb-NO" sz="2400" dirty="0">
                <a:solidFill>
                  <a:srgbClr val="C00000"/>
                </a:solidFill>
              </a:rPr>
              <a:t> </a:t>
            </a:r>
            <a:r>
              <a:rPr lang="nb-NO" sz="2400" dirty="0" err="1">
                <a:solidFill>
                  <a:srgbClr val="C00000"/>
                </a:solidFill>
              </a:rPr>
              <a:t>complex</a:t>
            </a:r>
            <a:r>
              <a:rPr lang="nb-NO" sz="2400" dirty="0">
                <a:solidFill>
                  <a:srgbClr val="C00000"/>
                </a:solidFill>
              </a:rPr>
              <a:t> and time intensive)</a:t>
            </a:r>
          </a:p>
          <a:p>
            <a:pPr marL="285750" indent="-285750">
              <a:buFontTx/>
              <a:buChar char="-"/>
            </a:pPr>
            <a:endParaRPr lang="nb-NO" sz="2400" dirty="0">
              <a:solidFill>
                <a:srgbClr val="002060"/>
              </a:solidFill>
            </a:endParaRPr>
          </a:p>
          <a:p>
            <a:pPr marL="285750" indent="-285750">
              <a:buFontTx/>
              <a:buChar char="-"/>
            </a:pPr>
            <a:endParaRPr lang="nb-NO" sz="2400" dirty="0">
              <a:solidFill>
                <a:srgbClr val="002060"/>
              </a:solidFill>
            </a:endParaRPr>
          </a:p>
        </p:txBody>
      </p:sp>
    </p:spTree>
    <p:extLst>
      <p:ext uri="{BB962C8B-B14F-4D97-AF65-F5344CB8AC3E}">
        <p14:creationId xmlns:p14="http://schemas.microsoft.com/office/powerpoint/2010/main" val="468730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DC897-175E-DCFE-7BB8-825BEDC7053D}"/>
            </a:ext>
          </a:extLst>
        </p:cNvPr>
        <p:cNvGrpSpPr/>
        <p:nvPr/>
      </p:nvGrpSpPr>
      <p:grpSpPr>
        <a:xfrm>
          <a:off x="0" y="0"/>
          <a:ext cx="0" cy="0"/>
          <a:chOff x="0" y="0"/>
          <a:chExt cx="0" cy="0"/>
        </a:xfrm>
      </p:grpSpPr>
      <p:pic>
        <p:nvPicPr>
          <p:cNvPr id="3" name="Grafikk 2">
            <a:extLst>
              <a:ext uri="{FF2B5EF4-FFF2-40B4-BE49-F238E27FC236}">
                <a16:creationId xmlns:a16="http://schemas.microsoft.com/office/drawing/2014/main" id="{0DDC6591-88B6-F57A-52C5-D973AA7E17C8}"/>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534755" y="204951"/>
            <a:ext cx="1369806" cy="828000"/>
          </a:xfrm>
          <a:prstGeom prst="rect">
            <a:avLst/>
          </a:prstGeom>
        </p:spPr>
      </p:pic>
      <p:pic>
        <p:nvPicPr>
          <p:cNvPr id="5" name="Picture 48">
            <a:extLst>
              <a:ext uri="{FF2B5EF4-FFF2-40B4-BE49-F238E27FC236}">
                <a16:creationId xmlns:a16="http://schemas.microsoft.com/office/drawing/2014/main" id="{3990302A-6819-41FB-198B-480661729D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55" y="6380556"/>
            <a:ext cx="1615887" cy="360000"/>
          </a:xfrm>
          <a:prstGeom prst="rect">
            <a:avLst/>
          </a:prstGeom>
        </p:spPr>
      </p:pic>
      <p:sp>
        <p:nvSpPr>
          <p:cNvPr id="2" name="TekstSylinder 1">
            <a:extLst>
              <a:ext uri="{FF2B5EF4-FFF2-40B4-BE49-F238E27FC236}">
                <a16:creationId xmlns:a16="http://schemas.microsoft.com/office/drawing/2014/main" id="{C76D8B64-8846-D211-88C9-18E020FF36EC}"/>
              </a:ext>
            </a:extLst>
          </p:cNvPr>
          <p:cNvSpPr txBox="1"/>
          <p:nvPr/>
        </p:nvSpPr>
        <p:spPr>
          <a:xfrm>
            <a:off x="522848" y="117444"/>
            <a:ext cx="8496781" cy="6924973"/>
          </a:xfrm>
          <a:prstGeom prst="rect">
            <a:avLst/>
          </a:prstGeom>
          <a:noFill/>
        </p:spPr>
        <p:txBody>
          <a:bodyPr wrap="square" rtlCol="0">
            <a:spAutoFit/>
          </a:bodyPr>
          <a:lstStyle/>
          <a:p>
            <a:r>
              <a:rPr lang="nb-NO" sz="2400" b="1" dirty="0" err="1">
                <a:solidFill>
                  <a:srgbClr val="002060"/>
                </a:solidFill>
              </a:rPr>
              <a:t>Semi-centralized</a:t>
            </a:r>
            <a:r>
              <a:rPr lang="nb-NO" sz="2400" b="1" dirty="0">
                <a:solidFill>
                  <a:srgbClr val="002060"/>
                </a:solidFill>
              </a:rPr>
              <a:t> </a:t>
            </a:r>
            <a:r>
              <a:rPr lang="nb-NO" sz="2400" b="1" dirty="0" err="1">
                <a:solidFill>
                  <a:srgbClr val="002060"/>
                </a:solidFill>
              </a:rPr>
              <a:t>recruitment</a:t>
            </a:r>
            <a:r>
              <a:rPr lang="nb-NO" sz="2400" b="1" dirty="0">
                <a:solidFill>
                  <a:srgbClr val="002060"/>
                </a:solidFill>
              </a:rPr>
              <a:t> – </a:t>
            </a:r>
            <a:r>
              <a:rPr lang="nb-NO" sz="2400" b="1" dirty="0" err="1">
                <a:solidFill>
                  <a:srgbClr val="002060"/>
                </a:solidFill>
              </a:rPr>
              <a:t>some</a:t>
            </a:r>
            <a:r>
              <a:rPr lang="nb-NO" sz="2400" b="1" dirty="0">
                <a:solidFill>
                  <a:srgbClr val="002060"/>
                </a:solidFill>
              </a:rPr>
              <a:t> </a:t>
            </a:r>
            <a:r>
              <a:rPr lang="nb-NO" sz="2400" b="1" dirty="0" err="1">
                <a:solidFill>
                  <a:srgbClr val="002060"/>
                </a:solidFill>
              </a:rPr>
              <a:t>experiences</a:t>
            </a:r>
            <a:r>
              <a:rPr lang="nb-NO" sz="2400" b="1" dirty="0">
                <a:solidFill>
                  <a:srgbClr val="002060"/>
                </a:solidFill>
              </a:rPr>
              <a:t>: </a:t>
            </a:r>
          </a:p>
          <a:p>
            <a:endParaRPr lang="nb-NO" sz="2000" dirty="0">
              <a:solidFill>
                <a:srgbClr val="002060"/>
              </a:solidFill>
            </a:endParaRPr>
          </a:p>
          <a:p>
            <a:pPr marL="285750" indent="-285750">
              <a:buFontTx/>
              <a:buChar char="-"/>
            </a:pPr>
            <a:r>
              <a:rPr lang="nb-NO" sz="2000" dirty="0" err="1">
                <a:solidFill>
                  <a:srgbClr val="002060"/>
                </a:solidFill>
              </a:rPr>
              <a:t>Coordinator</a:t>
            </a:r>
            <a:r>
              <a:rPr lang="nb-NO" sz="2000" dirty="0">
                <a:solidFill>
                  <a:srgbClr val="002060"/>
                </a:solidFill>
              </a:rPr>
              <a:t> and </a:t>
            </a:r>
            <a:r>
              <a:rPr lang="nb-NO" sz="2000" dirty="0" err="1">
                <a:solidFill>
                  <a:srgbClr val="002060"/>
                </a:solidFill>
              </a:rPr>
              <a:t>beneficiaries</a:t>
            </a:r>
            <a:r>
              <a:rPr lang="nb-NO" sz="2000" dirty="0">
                <a:solidFill>
                  <a:srgbClr val="002060"/>
                </a:solidFill>
              </a:rPr>
              <a:t>: </a:t>
            </a:r>
          </a:p>
          <a:p>
            <a:r>
              <a:rPr lang="nb-NO" sz="2000" dirty="0">
                <a:solidFill>
                  <a:srgbClr val="002060"/>
                </a:solidFill>
              </a:rPr>
              <a:t>	</a:t>
            </a:r>
            <a:r>
              <a:rPr lang="nb-NO" sz="2000" b="1" dirty="0" err="1">
                <a:solidFill>
                  <a:srgbClr val="002060"/>
                </a:solidFill>
              </a:rPr>
              <a:t>Common</a:t>
            </a:r>
            <a:r>
              <a:rPr lang="nb-NO" sz="2000" b="1" dirty="0">
                <a:solidFill>
                  <a:srgbClr val="002060"/>
                </a:solidFill>
              </a:rPr>
              <a:t> </a:t>
            </a:r>
            <a:r>
              <a:rPr lang="nb-NO" sz="2000" b="1" dirty="0" err="1">
                <a:solidFill>
                  <a:srgbClr val="002060"/>
                </a:solidFill>
              </a:rPr>
              <a:t>recruitment</a:t>
            </a:r>
            <a:r>
              <a:rPr lang="nb-NO" sz="2000" b="1" dirty="0">
                <a:solidFill>
                  <a:srgbClr val="002060"/>
                </a:solidFill>
              </a:rPr>
              <a:t> </a:t>
            </a:r>
            <a:r>
              <a:rPr lang="nb-NO" sz="2000" b="1" dirty="0" err="1">
                <a:solidFill>
                  <a:srgbClr val="002060"/>
                </a:solidFill>
              </a:rPr>
              <a:t>strategy</a:t>
            </a:r>
            <a:r>
              <a:rPr lang="nb-NO" sz="2000" b="1" dirty="0">
                <a:solidFill>
                  <a:srgbClr val="002060"/>
                </a:solidFill>
              </a:rPr>
              <a:t> </a:t>
            </a:r>
            <a:r>
              <a:rPr lang="nb-NO" sz="2000" dirty="0">
                <a:solidFill>
                  <a:srgbClr val="002060"/>
                </a:solidFill>
              </a:rPr>
              <a:t>at all </a:t>
            </a:r>
            <a:r>
              <a:rPr lang="nb-NO" sz="2000" dirty="0" err="1">
                <a:solidFill>
                  <a:srgbClr val="002060"/>
                </a:solidFill>
              </a:rPr>
              <a:t>beneficiaries</a:t>
            </a:r>
            <a:endParaRPr lang="nb-NO" sz="2000" dirty="0">
              <a:solidFill>
                <a:srgbClr val="002060"/>
              </a:solidFill>
            </a:endParaRPr>
          </a:p>
          <a:p>
            <a:pPr marL="285750" indent="-285750">
              <a:buFontTx/>
              <a:buChar char="-"/>
            </a:pPr>
            <a:endParaRPr lang="nb-NO" sz="2000" dirty="0">
              <a:solidFill>
                <a:srgbClr val="002060"/>
              </a:solidFill>
            </a:endParaRPr>
          </a:p>
          <a:p>
            <a:pPr marL="285750" indent="-285750">
              <a:buFontTx/>
              <a:buChar char="-"/>
            </a:pPr>
            <a:r>
              <a:rPr lang="nb-NO" sz="2000" b="1" dirty="0">
                <a:solidFill>
                  <a:srgbClr val="002060"/>
                </a:solidFill>
              </a:rPr>
              <a:t>Content</a:t>
            </a:r>
            <a:r>
              <a:rPr lang="nb-NO" sz="2000" dirty="0">
                <a:solidFill>
                  <a:srgbClr val="002060"/>
                </a:solidFill>
              </a:rPr>
              <a:t> of </a:t>
            </a:r>
            <a:r>
              <a:rPr lang="nb-NO" sz="2000" dirty="0" err="1">
                <a:solidFill>
                  <a:srgbClr val="002060"/>
                </a:solidFill>
              </a:rPr>
              <a:t>the</a:t>
            </a:r>
            <a:r>
              <a:rPr lang="nb-NO" sz="2000" dirty="0">
                <a:solidFill>
                  <a:srgbClr val="002060"/>
                </a:solidFill>
              </a:rPr>
              <a:t> DC </a:t>
            </a:r>
            <a:r>
              <a:rPr lang="nb-NO" sz="2000" dirty="0" err="1">
                <a:solidFill>
                  <a:srgbClr val="002060"/>
                </a:solidFill>
              </a:rPr>
              <a:t>job</a:t>
            </a:r>
            <a:r>
              <a:rPr lang="nb-NO" sz="2000" dirty="0">
                <a:solidFill>
                  <a:srgbClr val="002060"/>
                </a:solidFill>
              </a:rPr>
              <a:t> </a:t>
            </a:r>
            <a:r>
              <a:rPr lang="nb-NO" sz="2000" dirty="0" err="1">
                <a:solidFill>
                  <a:srgbClr val="002060"/>
                </a:solidFill>
              </a:rPr>
              <a:t>advertisements</a:t>
            </a:r>
            <a:r>
              <a:rPr lang="nb-NO" sz="2000" dirty="0">
                <a:solidFill>
                  <a:srgbClr val="002060"/>
                </a:solidFill>
              </a:rPr>
              <a:t> at </a:t>
            </a:r>
            <a:r>
              <a:rPr lang="nb-NO" sz="2000" dirty="0" err="1">
                <a:solidFill>
                  <a:srgbClr val="002060"/>
                </a:solidFill>
              </a:rPr>
              <a:t>each</a:t>
            </a:r>
            <a:r>
              <a:rPr lang="nb-NO" sz="2000" dirty="0">
                <a:solidFill>
                  <a:srgbClr val="002060"/>
                </a:solidFill>
              </a:rPr>
              <a:t> </a:t>
            </a:r>
            <a:r>
              <a:rPr lang="nb-NO" sz="2000" dirty="0" err="1">
                <a:solidFill>
                  <a:srgbClr val="002060"/>
                </a:solidFill>
              </a:rPr>
              <a:t>beneficiary</a:t>
            </a:r>
            <a:r>
              <a:rPr lang="nb-NO" sz="2000" dirty="0">
                <a:solidFill>
                  <a:srgbClr val="002060"/>
                </a:solidFill>
              </a:rPr>
              <a:t> </a:t>
            </a:r>
            <a:r>
              <a:rPr lang="nb-NO" sz="2000" dirty="0" err="1">
                <a:solidFill>
                  <a:srgbClr val="002060"/>
                </a:solidFill>
              </a:rPr>
              <a:t>was</a:t>
            </a:r>
            <a:r>
              <a:rPr lang="nb-NO" sz="2000" dirty="0">
                <a:solidFill>
                  <a:srgbClr val="002060"/>
                </a:solidFill>
              </a:rPr>
              <a:t> </a:t>
            </a:r>
            <a:r>
              <a:rPr lang="nb-NO" sz="2000" b="1" dirty="0" err="1">
                <a:solidFill>
                  <a:srgbClr val="002060"/>
                </a:solidFill>
              </a:rPr>
              <a:t>coordinated</a:t>
            </a:r>
            <a:r>
              <a:rPr lang="nb-NO" sz="2000" dirty="0">
                <a:solidFill>
                  <a:srgbClr val="002060"/>
                </a:solidFill>
              </a:rPr>
              <a:t> </a:t>
            </a:r>
          </a:p>
          <a:p>
            <a:r>
              <a:rPr lang="nb-NO" sz="2000" dirty="0">
                <a:solidFill>
                  <a:srgbClr val="002060"/>
                </a:solidFill>
              </a:rPr>
              <a:t>	</a:t>
            </a:r>
            <a:r>
              <a:rPr lang="nb-NO" sz="2000" dirty="0">
                <a:solidFill>
                  <a:srgbClr val="002060"/>
                </a:solidFill>
                <a:sym typeface="Wingdings" panose="05000000000000000000" pitchFamily="2" charset="2"/>
              </a:rPr>
              <a:t> </a:t>
            </a:r>
            <a:r>
              <a:rPr lang="nb-NO" sz="2000" dirty="0" err="1">
                <a:solidFill>
                  <a:srgbClr val="002060"/>
                </a:solidFill>
              </a:rPr>
              <a:t>setup</a:t>
            </a:r>
            <a:r>
              <a:rPr lang="nb-NO" sz="2000" dirty="0">
                <a:solidFill>
                  <a:srgbClr val="002060"/>
                </a:solidFill>
              </a:rPr>
              <a:t> and </a:t>
            </a:r>
            <a:r>
              <a:rPr lang="nb-NO" sz="2000" dirty="0" err="1">
                <a:solidFill>
                  <a:srgbClr val="002060"/>
                </a:solidFill>
              </a:rPr>
              <a:t>content</a:t>
            </a:r>
            <a:r>
              <a:rPr lang="nb-NO" sz="2000" dirty="0">
                <a:solidFill>
                  <a:srgbClr val="002060"/>
                </a:solidFill>
              </a:rPr>
              <a:t> of </a:t>
            </a:r>
            <a:r>
              <a:rPr lang="nb-NO" sz="2000" dirty="0" err="1">
                <a:solidFill>
                  <a:srgbClr val="002060"/>
                </a:solidFill>
              </a:rPr>
              <a:t>advertisement</a:t>
            </a:r>
            <a:r>
              <a:rPr lang="nb-NO" sz="2000" dirty="0">
                <a:solidFill>
                  <a:srgbClr val="002060"/>
                </a:solidFill>
              </a:rPr>
              <a:t>, DN </a:t>
            </a:r>
            <a:r>
              <a:rPr lang="nb-NO" sz="2000" dirty="0" err="1">
                <a:solidFill>
                  <a:srgbClr val="002060"/>
                </a:solidFill>
              </a:rPr>
              <a:t>background</a:t>
            </a:r>
            <a:r>
              <a:rPr lang="nb-NO" sz="2000" dirty="0">
                <a:solidFill>
                  <a:srgbClr val="002060"/>
                </a:solidFill>
              </a:rPr>
              <a:t> and 	</a:t>
            </a:r>
            <a:r>
              <a:rPr lang="nb-NO" sz="2000" dirty="0" err="1">
                <a:solidFill>
                  <a:srgbClr val="002060"/>
                </a:solidFill>
              </a:rPr>
              <a:t>expectations</a:t>
            </a:r>
            <a:r>
              <a:rPr lang="nb-NO" sz="2000" dirty="0">
                <a:solidFill>
                  <a:srgbClr val="002060"/>
                </a:solidFill>
              </a:rPr>
              <a:t>, link to </a:t>
            </a:r>
            <a:r>
              <a:rPr lang="nb-NO" sz="2000" dirty="0" err="1">
                <a:solidFill>
                  <a:srgbClr val="002060"/>
                </a:solidFill>
              </a:rPr>
              <a:t>project</a:t>
            </a:r>
            <a:r>
              <a:rPr lang="nb-NO" sz="2000" dirty="0">
                <a:solidFill>
                  <a:srgbClr val="002060"/>
                </a:solidFill>
              </a:rPr>
              <a:t> website</a:t>
            </a:r>
          </a:p>
          <a:p>
            <a:endParaRPr lang="nb-NO" sz="2000" dirty="0">
              <a:solidFill>
                <a:srgbClr val="002060"/>
              </a:solidFill>
            </a:endParaRPr>
          </a:p>
          <a:p>
            <a:pPr marL="285750" indent="-285750">
              <a:buFontTx/>
              <a:buChar char="-"/>
            </a:pPr>
            <a:r>
              <a:rPr lang="nb-NO" sz="2000" b="1" dirty="0" err="1">
                <a:solidFill>
                  <a:srgbClr val="002060"/>
                </a:solidFill>
              </a:rPr>
              <a:t>Launch</a:t>
            </a:r>
            <a:r>
              <a:rPr lang="nb-NO" sz="2000" b="1" dirty="0">
                <a:solidFill>
                  <a:srgbClr val="002060"/>
                </a:solidFill>
              </a:rPr>
              <a:t> of </a:t>
            </a:r>
            <a:r>
              <a:rPr lang="nb-NO" sz="2000" b="1" dirty="0" err="1">
                <a:solidFill>
                  <a:srgbClr val="002060"/>
                </a:solidFill>
              </a:rPr>
              <a:t>project</a:t>
            </a:r>
            <a:r>
              <a:rPr lang="nb-NO" sz="2000" b="1" dirty="0">
                <a:solidFill>
                  <a:srgbClr val="002060"/>
                </a:solidFill>
              </a:rPr>
              <a:t> website &amp; </a:t>
            </a:r>
            <a:r>
              <a:rPr lang="nb-NO" sz="2000" b="1" dirty="0" err="1">
                <a:solidFill>
                  <a:srgbClr val="002060"/>
                </a:solidFill>
              </a:rPr>
              <a:t>launch</a:t>
            </a:r>
            <a:r>
              <a:rPr lang="nb-NO" sz="2000" b="1" dirty="0">
                <a:solidFill>
                  <a:srgbClr val="002060"/>
                </a:solidFill>
              </a:rPr>
              <a:t> of 10 DC </a:t>
            </a:r>
            <a:r>
              <a:rPr lang="nb-NO" sz="2000" b="1" dirty="0" err="1">
                <a:solidFill>
                  <a:srgbClr val="002060"/>
                </a:solidFill>
              </a:rPr>
              <a:t>positions</a:t>
            </a:r>
            <a:r>
              <a:rPr lang="nb-NO" sz="2000" b="1" dirty="0">
                <a:solidFill>
                  <a:srgbClr val="002060"/>
                </a:solidFill>
              </a:rPr>
              <a:t> </a:t>
            </a:r>
            <a:r>
              <a:rPr lang="nb-NO" sz="2000" dirty="0">
                <a:solidFill>
                  <a:srgbClr val="002060"/>
                </a:solidFill>
              </a:rPr>
              <a:t>(in </a:t>
            </a:r>
            <a:r>
              <a:rPr lang="nb-NO" sz="2000" dirty="0" err="1">
                <a:solidFill>
                  <a:srgbClr val="002060"/>
                </a:solidFill>
              </a:rPr>
              <a:t>six</a:t>
            </a:r>
            <a:r>
              <a:rPr lang="nb-NO" sz="2000" dirty="0">
                <a:solidFill>
                  <a:srgbClr val="002060"/>
                </a:solidFill>
              </a:rPr>
              <a:t> </a:t>
            </a:r>
            <a:r>
              <a:rPr lang="nb-NO" sz="2000" dirty="0" err="1">
                <a:solidFill>
                  <a:srgbClr val="002060"/>
                </a:solidFill>
              </a:rPr>
              <a:t>institutions</a:t>
            </a:r>
            <a:r>
              <a:rPr lang="nb-NO" sz="2000" dirty="0">
                <a:solidFill>
                  <a:srgbClr val="002060"/>
                </a:solidFill>
              </a:rPr>
              <a:t> and </a:t>
            </a:r>
            <a:r>
              <a:rPr lang="nb-NO" sz="2000" dirty="0" err="1">
                <a:solidFill>
                  <a:srgbClr val="002060"/>
                </a:solidFill>
              </a:rPr>
              <a:t>five</a:t>
            </a:r>
            <a:r>
              <a:rPr lang="nb-NO" sz="2000" dirty="0">
                <a:solidFill>
                  <a:srgbClr val="002060"/>
                </a:solidFill>
              </a:rPr>
              <a:t> </a:t>
            </a:r>
            <a:r>
              <a:rPr lang="nb-NO" sz="2000" dirty="0" err="1">
                <a:solidFill>
                  <a:srgbClr val="002060"/>
                </a:solidFill>
              </a:rPr>
              <a:t>countries</a:t>
            </a:r>
            <a:r>
              <a:rPr lang="nb-NO" sz="2000" dirty="0">
                <a:solidFill>
                  <a:srgbClr val="002060"/>
                </a:solidFill>
              </a:rPr>
              <a:t>!) </a:t>
            </a:r>
            <a:r>
              <a:rPr lang="nb-NO" sz="2000" b="1" dirty="0" err="1">
                <a:solidFill>
                  <a:srgbClr val="C00000"/>
                </a:solidFill>
              </a:rPr>
              <a:t>on</a:t>
            </a:r>
            <a:r>
              <a:rPr lang="nb-NO" sz="2000" b="1" dirty="0">
                <a:solidFill>
                  <a:srgbClr val="C00000"/>
                </a:solidFill>
              </a:rPr>
              <a:t> </a:t>
            </a:r>
            <a:r>
              <a:rPr lang="nb-NO" sz="2000" b="1" dirty="0" err="1">
                <a:solidFill>
                  <a:srgbClr val="C00000"/>
                </a:solidFill>
              </a:rPr>
              <a:t>the</a:t>
            </a:r>
            <a:r>
              <a:rPr lang="nb-NO" sz="2000" b="1" dirty="0">
                <a:solidFill>
                  <a:srgbClr val="C00000"/>
                </a:solidFill>
              </a:rPr>
              <a:t> same </a:t>
            </a:r>
            <a:r>
              <a:rPr lang="nb-NO" sz="2000" b="1" dirty="0" err="1">
                <a:solidFill>
                  <a:srgbClr val="C00000"/>
                </a:solidFill>
              </a:rPr>
              <a:t>day</a:t>
            </a:r>
            <a:r>
              <a:rPr lang="nb-NO" sz="2000" b="1" dirty="0">
                <a:solidFill>
                  <a:srgbClr val="C00000"/>
                </a:solidFill>
              </a:rPr>
              <a:t> </a:t>
            </a:r>
          </a:p>
          <a:p>
            <a:r>
              <a:rPr lang="nb-NO" sz="2000" dirty="0">
                <a:solidFill>
                  <a:srgbClr val="002060"/>
                </a:solidFill>
              </a:rPr>
              <a:t>	</a:t>
            </a:r>
          </a:p>
          <a:p>
            <a:pPr marL="285750" indent="-285750">
              <a:buFontTx/>
              <a:buChar char="-"/>
            </a:pPr>
            <a:r>
              <a:rPr lang="nb-NO" sz="2000" dirty="0">
                <a:solidFill>
                  <a:srgbClr val="002060"/>
                </a:solidFill>
              </a:rPr>
              <a:t>website </a:t>
            </a:r>
            <a:r>
              <a:rPr lang="nb-NO" sz="2000" dirty="0" err="1">
                <a:solidFill>
                  <a:srgbClr val="002060"/>
                </a:solidFill>
              </a:rPr>
              <a:t>described</a:t>
            </a:r>
            <a:r>
              <a:rPr lang="nb-NO" sz="2000" dirty="0">
                <a:solidFill>
                  <a:srgbClr val="002060"/>
                </a:solidFill>
              </a:rPr>
              <a:t> all </a:t>
            </a:r>
            <a:r>
              <a:rPr lang="nb-NO" sz="2000" dirty="0" err="1">
                <a:solidFill>
                  <a:srgbClr val="002060"/>
                </a:solidFill>
              </a:rPr>
              <a:t>the</a:t>
            </a:r>
            <a:r>
              <a:rPr lang="nb-NO" sz="2000" dirty="0">
                <a:solidFill>
                  <a:srgbClr val="002060"/>
                </a:solidFill>
              </a:rPr>
              <a:t> DC </a:t>
            </a:r>
            <a:r>
              <a:rPr lang="nb-NO" sz="2000" dirty="0" err="1">
                <a:solidFill>
                  <a:srgbClr val="002060"/>
                </a:solidFill>
              </a:rPr>
              <a:t>projects</a:t>
            </a:r>
            <a:r>
              <a:rPr lang="nb-NO" sz="2000" dirty="0">
                <a:solidFill>
                  <a:srgbClr val="002060"/>
                </a:solidFill>
              </a:rPr>
              <a:t> and </a:t>
            </a:r>
            <a:r>
              <a:rPr lang="nb-NO" sz="2000" dirty="0" err="1">
                <a:solidFill>
                  <a:srgbClr val="002060"/>
                </a:solidFill>
              </a:rPr>
              <a:t>expectations</a:t>
            </a:r>
            <a:r>
              <a:rPr lang="nb-NO" sz="2000" dirty="0">
                <a:solidFill>
                  <a:srgbClr val="002060"/>
                </a:solidFill>
              </a:rPr>
              <a:t> to DCs in </a:t>
            </a:r>
            <a:r>
              <a:rPr lang="nb-NO" sz="2000" dirty="0" err="1">
                <a:solidFill>
                  <a:srgbClr val="002060"/>
                </a:solidFill>
              </a:rPr>
              <a:t>the</a:t>
            </a:r>
            <a:r>
              <a:rPr lang="nb-NO" sz="2000" dirty="0">
                <a:solidFill>
                  <a:srgbClr val="002060"/>
                </a:solidFill>
              </a:rPr>
              <a:t> </a:t>
            </a:r>
            <a:r>
              <a:rPr lang="nb-NO" sz="2000" dirty="0" err="1">
                <a:solidFill>
                  <a:srgbClr val="002060"/>
                </a:solidFill>
              </a:rPr>
              <a:t>network</a:t>
            </a:r>
            <a:r>
              <a:rPr lang="nb-NO" sz="2000" dirty="0">
                <a:solidFill>
                  <a:srgbClr val="002060"/>
                </a:solidFill>
              </a:rPr>
              <a:t> (training, secondments, </a:t>
            </a:r>
            <a:r>
              <a:rPr lang="nb-NO" sz="2000" dirty="0" err="1">
                <a:solidFill>
                  <a:srgbClr val="002060"/>
                </a:solidFill>
              </a:rPr>
              <a:t>communication</a:t>
            </a:r>
            <a:r>
              <a:rPr lang="nb-NO" sz="2000" dirty="0">
                <a:solidFill>
                  <a:srgbClr val="002060"/>
                </a:solidFill>
              </a:rPr>
              <a:t> …); </a:t>
            </a:r>
            <a:r>
              <a:rPr lang="nb-NO" sz="2000" dirty="0" err="1">
                <a:solidFill>
                  <a:srgbClr val="002060"/>
                </a:solidFill>
              </a:rPr>
              <a:t>local</a:t>
            </a:r>
            <a:r>
              <a:rPr lang="nb-NO" sz="2000" dirty="0">
                <a:solidFill>
                  <a:srgbClr val="002060"/>
                </a:solidFill>
              </a:rPr>
              <a:t> DC </a:t>
            </a:r>
            <a:r>
              <a:rPr lang="nb-NO" sz="2000" dirty="0" err="1">
                <a:solidFill>
                  <a:srgbClr val="002060"/>
                </a:solidFill>
              </a:rPr>
              <a:t>job</a:t>
            </a:r>
            <a:r>
              <a:rPr lang="nb-NO" sz="2000" dirty="0">
                <a:solidFill>
                  <a:srgbClr val="002060"/>
                </a:solidFill>
              </a:rPr>
              <a:t> </a:t>
            </a:r>
            <a:r>
              <a:rPr lang="nb-NO" sz="2000" dirty="0" err="1">
                <a:solidFill>
                  <a:srgbClr val="002060"/>
                </a:solidFill>
              </a:rPr>
              <a:t>advertisements</a:t>
            </a:r>
            <a:r>
              <a:rPr lang="nb-NO" sz="2000" dirty="0">
                <a:solidFill>
                  <a:srgbClr val="002060"/>
                </a:solidFill>
              </a:rPr>
              <a:t> </a:t>
            </a:r>
            <a:r>
              <a:rPr lang="nb-NO" sz="2000" dirty="0" err="1">
                <a:solidFill>
                  <a:srgbClr val="002060"/>
                </a:solidFill>
              </a:rPr>
              <a:t>accessible</a:t>
            </a:r>
            <a:r>
              <a:rPr lang="nb-NO" sz="2000" dirty="0">
                <a:solidFill>
                  <a:srgbClr val="002060"/>
                </a:solidFill>
              </a:rPr>
              <a:t> via </a:t>
            </a:r>
            <a:r>
              <a:rPr lang="nb-NO" sz="2000" dirty="0" err="1">
                <a:solidFill>
                  <a:srgbClr val="002060"/>
                </a:solidFill>
              </a:rPr>
              <a:t>project</a:t>
            </a:r>
            <a:r>
              <a:rPr lang="nb-NO" sz="2000" dirty="0">
                <a:solidFill>
                  <a:srgbClr val="002060"/>
                </a:solidFill>
              </a:rPr>
              <a:t> website</a:t>
            </a:r>
          </a:p>
          <a:p>
            <a:endParaRPr lang="nb-NO" sz="2000" dirty="0">
              <a:solidFill>
                <a:srgbClr val="002060"/>
              </a:solidFill>
            </a:endParaRPr>
          </a:p>
          <a:p>
            <a:r>
              <a:rPr lang="nb-NO" sz="2000" dirty="0">
                <a:solidFill>
                  <a:srgbClr val="002060"/>
                </a:solidFill>
                <a:sym typeface="Wingdings" panose="05000000000000000000" pitchFamily="2" charset="2"/>
              </a:rPr>
              <a:t></a:t>
            </a:r>
            <a:r>
              <a:rPr lang="nb-NO" sz="2000" dirty="0">
                <a:solidFill>
                  <a:srgbClr val="002060"/>
                </a:solidFill>
              </a:rPr>
              <a:t> </a:t>
            </a:r>
            <a:r>
              <a:rPr lang="nb-NO" sz="2000" b="1" dirty="0">
                <a:solidFill>
                  <a:schemeClr val="accent6">
                    <a:lumMod val="75000"/>
                  </a:schemeClr>
                </a:solidFill>
              </a:rPr>
              <a:t>website </a:t>
            </a:r>
            <a:r>
              <a:rPr lang="nb-NO" sz="2000" b="1" dirty="0" err="1">
                <a:solidFill>
                  <a:schemeClr val="accent6">
                    <a:lumMod val="75000"/>
                  </a:schemeClr>
                </a:solidFill>
              </a:rPr>
              <a:t>was</a:t>
            </a:r>
            <a:r>
              <a:rPr lang="nb-NO" sz="2000" b="1" dirty="0">
                <a:solidFill>
                  <a:schemeClr val="accent6">
                    <a:lumMod val="75000"/>
                  </a:schemeClr>
                </a:solidFill>
              </a:rPr>
              <a:t> </a:t>
            </a:r>
            <a:r>
              <a:rPr lang="nb-NO" sz="2000" b="1" dirty="0" err="1">
                <a:solidFill>
                  <a:schemeClr val="accent6">
                    <a:lumMod val="75000"/>
                  </a:schemeClr>
                </a:solidFill>
              </a:rPr>
              <a:t>addressed</a:t>
            </a:r>
            <a:r>
              <a:rPr lang="nb-NO" sz="2000" b="1" dirty="0">
                <a:solidFill>
                  <a:schemeClr val="accent6">
                    <a:lumMod val="75000"/>
                  </a:schemeClr>
                </a:solidFill>
              </a:rPr>
              <a:t> at </a:t>
            </a:r>
            <a:r>
              <a:rPr lang="nb-NO" sz="2000" b="1" dirty="0" err="1">
                <a:solidFill>
                  <a:schemeClr val="accent6">
                    <a:lumMod val="75000"/>
                  </a:schemeClr>
                </a:solidFill>
              </a:rPr>
              <a:t>potential</a:t>
            </a:r>
            <a:r>
              <a:rPr lang="nb-NO" sz="2000" b="1" dirty="0">
                <a:solidFill>
                  <a:schemeClr val="accent6">
                    <a:lumMod val="75000"/>
                  </a:schemeClr>
                </a:solidFill>
              </a:rPr>
              <a:t> </a:t>
            </a:r>
            <a:r>
              <a:rPr lang="nb-NO" sz="2000" b="1" dirty="0" err="1">
                <a:solidFill>
                  <a:schemeClr val="accent6">
                    <a:lumMod val="75000"/>
                  </a:schemeClr>
                </a:solidFill>
              </a:rPr>
              <a:t>applicants</a:t>
            </a:r>
            <a:endParaRPr lang="nb-NO" sz="2000" b="1" dirty="0">
              <a:solidFill>
                <a:schemeClr val="accent6">
                  <a:lumMod val="75000"/>
                </a:schemeClr>
              </a:solidFill>
            </a:endParaRPr>
          </a:p>
          <a:p>
            <a:pPr marL="285750" indent="-285750">
              <a:buFontTx/>
              <a:buChar char="-"/>
            </a:pPr>
            <a:endParaRPr lang="nb-NO" sz="2000" dirty="0">
              <a:solidFill>
                <a:srgbClr val="002060"/>
              </a:solidFill>
            </a:endParaRPr>
          </a:p>
          <a:p>
            <a:r>
              <a:rPr lang="nb-NO" sz="2000" dirty="0">
                <a:solidFill>
                  <a:srgbClr val="002060"/>
                </a:solidFill>
              </a:rPr>
              <a:t>	</a:t>
            </a:r>
            <a:r>
              <a:rPr lang="nb-NO" sz="2000" dirty="0">
                <a:solidFill>
                  <a:srgbClr val="002060"/>
                </a:solidFill>
                <a:sym typeface="Wingdings" panose="05000000000000000000" pitchFamily="2" charset="2"/>
              </a:rPr>
              <a:t></a:t>
            </a:r>
            <a:r>
              <a:rPr lang="en-GB" sz="2000" dirty="0">
                <a:solidFill>
                  <a:srgbClr val="002060"/>
                </a:solidFill>
              </a:rPr>
              <a:t> DC-group started around the same time (August/September 2024)</a:t>
            </a:r>
            <a:endParaRPr lang="nb-NO" sz="2000" dirty="0">
              <a:solidFill>
                <a:srgbClr val="002060"/>
              </a:solidFill>
            </a:endParaRPr>
          </a:p>
          <a:p>
            <a:r>
              <a:rPr lang="en-GB" sz="2000" dirty="0">
                <a:solidFill>
                  <a:srgbClr val="002060"/>
                </a:solidFill>
              </a:rPr>
              <a:t>	</a:t>
            </a:r>
            <a:r>
              <a:rPr lang="en-GB" sz="2000" dirty="0">
                <a:solidFill>
                  <a:srgbClr val="002060"/>
                </a:solidFill>
                <a:sym typeface="Wingdings" panose="05000000000000000000" pitchFamily="2" charset="2"/>
              </a:rPr>
              <a:t></a:t>
            </a:r>
            <a:r>
              <a:rPr lang="en-GB" sz="2000" dirty="0">
                <a:solidFill>
                  <a:srgbClr val="002060"/>
                </a:solidFill>
              </a:rPr>
              <a:t> DC-group worked together and followed each other from the start</a:t>
            </a:r>
            <a:endParaRPr lang="nb-NO" sz="2000" dirty="0">
              <a:solidFill>
                <a:srgbClr val="002060"/>
              </a:solidFill>
            </a:endParaRPr>
          </a:p>
          <a:p>
            <a:r>
              <a:rPr lang="en-GB" sz="2000" dirty="0">
                <a:solidFill>
                  <a:srgbClr val="002060"/>
                </a:solidFill>
              </a:rPr>
              <a:t>	</a:t>
            </a:r>
            <a:r>
              <a:rPr lang="en-GB" sz="2000" dirty="0">
                <a:solidFill>
                  <a:srgbClr val="002060"/>
                </a:solidFill>
                <a:sym typeface="Wingdings" panose="05000000000000000000" pitchFamily="2" charset="2"/>
              </a:rPr>
              <a:t></a:t>
            </a:r>
            <a:r>
              <a:rPr lang="en-GB" sz="2000" dirty="0">
                <a:solidFill>
                  <a:srgbClr val="002060"/>
                </a:solidFill>
              </a:rPr>
              <a:t> </a:t>
            </a:r>
            <a:r>
              <a:rPr lang="nb-NO" sz="2000" dirty="0" err="1">
                <a:solidFill>
                  <a:srgbClr val="002060"/>
                </a:solidFill>
              </a:rPr>
              <a:t>good</a:t>
            </a:r>
            <a:r>
              <a:rPr lang="nb-NO" sz="2000" dirty="0">
                <a:solidFill>
                  <a:srgbClr val="002060"/>
                </a:solidFill>
              </a:rPr>
              <a:t> for </a:t>
            </a:r>
            <a:r>
              <a:rPr lang="nb-NO" sz="2000" dirty="0" err="1">
                <a:solidFill>
                  <a:srgbClr val="002060"/>
                </a:solidFill>
              </a:rPr>
              <a:t>project</a:t>
            </a:r>
            <a:r>
              <a:rPr lang="nb-NO" sz="2000" dirty="0">
                <a:solidFill>
                  <a:srgbClr val="002060"/>
                </a:solidFill>
              </a:rPr>
              <a:t> </a:t>
            </a:r>
            <a:r>
              <a:rPr lang="nb-NO" sz="2000" dirty="0" err="1">
                <a:solidFill>
                  <a:srgbClr val="002060"/>
                </a:solidFill>
              </a:rPr>
              <a:t>identity</a:t>
            </a:r>
            <a:r>
              <a:rPr lang="nb-NO" sz="2000" dirty="0">
                <a:solidFill>
                  <a:srgbClr val="002060"/>
                </a:solidFill>
              </a:rPr>
              <a:t> and </a:t>
            </a:r>
            <a:r>
              <a:rPr lang="nb-NO" sz="2000" dirty="0" err="1">
                <a:solidFill>
                  <a:srgbClr val="002060"/>
                </a:solidFill>
              </a:rPr>
              <a:t>synergies</a:t>
            </a:r>
            <a:endParaRPr lang="nb-NO" sz="2000" dirty="0">
              <a:solidFill>
                <a:srgbClr val="002060"/>
              </a:solidFill>
            </a:endParaRPr>
          </a:p>
          <a:p>
            <a:endParaRPr lang="nb-NO" sz="2000" dirty="0">
              <a:solidFill>
                <a:srgbClr val="002060"/>
              </a:solidFill>
            </a:endParaRPr>
          </a:p>
        </p:txBody>
      </p:sp>
      <p:pic>
        <p:nvPicPr>
          <p:cNvPr id="7" name="Bilde 6">
            <a:extLst>
              <a:ext uri="{FF2B5EF4-FFF2-40B4-BE49-F238E27FC236}">
                <a16:creationId xmlns:a16="http://schemas.microsoft.com/office/drawing/2014/main" id="{554B6276-03F3-73E2-0A30-2F17F7380157}"/>
              </a:ext>
            </a:extLst>
          </p:cNvPr>
          <p:cNvPicPr>
            <a:picLocks noChangeAspect="1"/>
          </p:cNvPicPr>
          <p:nvPr/>
        </p:nvPicPr>
        <p:blipFill>
          <a:blip r:embed="rId4">
            <a:extLst>
              <a:ext uri="{28A0092B-C50C-407E-A947-70E740481C1C}">
                <a14:useLocalDpi xmlns:a14="http://schemas.microsoft.com/office/drawing/2010/main" val="0"/>
              </a:ext>
            </a:extLst>
          </a:blip>
          <a:srcRect b="19130"/>
          <a:stretch>
            <a:fillRect/>
          </a:stretch>
        </p:blipFill>
        <p:spPr>
          <a:xfrm>
            <a:off x="9019629" y="1107014"/>
            <a:ext cx="2971265" cy="5546035"/>
          </a:xfrm>
          <a:prstGeom prst="rect">
            <a:avLst/>
          </a:prstGeom>
        </p:spPr>
      </p:pic>
      <p:sp>
        <p:nvSpPr>
          <p:cNvPr id="4" name="TekstSylinder 3">
            <a:extLst>
              <a:ext uri="{FF2B5EF4-FFF2-40B4-BE49-F238E27FC236}">
                <a16:creationId xmlns:a16="http://schemas.microsoft.com/office/drawing/2014/main" id="{8A422BC7-6AE6-F287-77BF-86A24C8C78B5}"/>
              </a:ext>
            </a:extLst>
          </p:cNvPr>
          <p:cNvSpPr txBox="1"/>
          <p:nvPr/>
        </p:nvSpPr>
        <p:spPr>
          <a:xfrm>
            <a:off x="8919150" y="894451"/>
            <a:ext cx="1884618" cy="276999"/>
          </a:xfrm>
          <a:prstGeom prst="rect">
            <a:avLst/>
          </a:prstGeom>
          <a:noFill/>
        </p:spPr>
        <p:txBody>
          <a:bodyPr wrap="none" rtlCol="0">
            <a:spAutoFit/>
          </a:bodyPr>
          <a:lstStyle/>
          <a:p>
            <a:r>
              <a:rPr lang="nb-NO" sz="1200" dirty="0">
                <a:solidFill>
                  <a:schemeClr val="accent5">
                    <a:lumMod val="50000"/>
                  </a:schemeClr>
                </a:solidFill>
              </a:rPr>
              <a:t>ArCHe </a:t>
            </a:r>
            <a:r>
              <a:rPr lang="nb-NO" sz="1200" dirty="0" err="1">
                <a:solidFill>
                  <a:schemeClr val="accent5">
                    <a:lumMod val="50000"/>
                  </a:schemeClr>
                </a:solidFill>
              </a:rPr>
              <a:t>recruitment</a:t>
            </a:r>
            <a:r>
              <a:rPr lang="nb-NO" sz="1200" dirty="0">
                <a:solidFill>
                  <a:schemeClr val="accent5">
                    <a:lumMod val="50000"/>
                  </a:schemeClr>
                </a:solidFill>
              </a:rPr>
              <a:t> website</a:t>
            </a:r>
          </a:p>
        </p:txBody>
      </p:sp>
    </p:spTree>
    <p:extLst>
      <p:ext uri="{BB962C8B-B14F-4D97-AF65-F5344CB8AC3E}">
        <p14:creationId xmlns:p14="http://schemas.microsoft.com/office/powerpoint/2010/main" val="3400938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CC5C2-E124-24DD-35DC-2EE675426B19}"/>
            </a:ext>
          </a:extLst>
        </p:cNvPr>
        <p:cNvGrpSpPr/>
        <p:nvPr/>
      </p:nvGrpSpPr>
      <p:grpSpPr>
        <a:xfrm>
          <a:off x="0" y="0"/>
          <a:ext cx="0" cy="0"/>
          <a:chOff x="0" y="0"/>
          <a:chExt cx="0" cy="0"/>
        </a:xfrm>
      </p:grpSpPr>
      <p:pic>
        <p:nvPicPr>
          <p:cNvPr id="3" name="Grafikk 2">
            <a:extLst>
              <a:ext uri="{FF2B5EF4-FFF2-40B4-BE49-F238E27FC236}">
                <a16:creationId xmlns:a16="http://schemas.microsoft.com/office/drawing/2014/main" id="{BD211101-8BDF-1E66-1BA9-671EAB12CD8B}"/>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534755" y="204951"/>
            <a:ext cx="1369806" cy="828000"/>
          </a:xfrm>
          <a:prstGeom prst="rect">
            <a:avLst/>
          </a:prstGeom>
        </p:spPr>
      </p:pic>
      <p:pic>
        <p:nvPicPr>
          <p:cNvPr id="5" name="Picture 48">
            <a:extLst>
              <a:ext uri="{FF2B5EF4-FFF2-40B4-BE49-F238E27FC236}">
                <a16:creationId xmlns:a16="http://schemas.microsoft.com/office/drawing/2014/main" id="{B009BF45-DB65-1C50-7DA1-470BBAAC1D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55" y="6380556"/>
            <a:ext cx="1615887" cy="360000"/>
          </a:xfrm>
          <a:prstGeom prst="rect">
            <a:avLst/>
          </a:prstGeom>
        </p:spPr>
      </p:pic>
      <p:sp>
        <p:nvSpPr>
          <p:cNvPr id="2" name="TekstSylinder 1">
            <a:extLst>
              <a:ext uri="{FF2B5EF4-FFF2-40B4-BE49-F238E27FC236}">
                <a16:creationId xmlns:a16="http://schemas.microsoft.com/office/drawing/2014/main" id="{E5C3E94B-F8C1-EC3C-6CFD-E2B04F821251}"/>
              </a:ext>
            </a:extLst>
          </p:cNvPr>
          <p:cNvSpPr txBox="1"/>
          <p:nvPr/>
        </p:nvSpPr>
        <p:spPr>
          <a:xfrm>
            <a:off x="605674" y="618951"/>
            <a:ext cx="10613984" cy="5170646"/>
          </a:xfrm>
          <a:prstGeom prst="rect">
            <a:avLst/>
          </a:prstGeom>
          <a:noFill/>
        </p:spPr>
        <p:txBody>
          <a:bodyPr wrap="square" rtlCol="0">
            <a:spAutoFit/>
          </a:bodyPr>
          <a:lstStyle/>
          <a:p>
            <a:r>
              <a:rPr lang="nb-NO" sz="2400" b="1" dirty="0" err="1">
                <a:solidFill>
                  <a:srgbClr val="002060"/>
                </a:solidFill>
              </a:rPr>
              <a:t>Some</a:t>
            </a:r>
            <a:r>
              <a:rPr lang="nb-NO" sz="2400" b="1" dirty="0">
                <a:solidFill>
                  <a:srgbClr val="002060"/>
                </a:solidFill>
              </a:rPr>
              <a:t> </a:t>
            </a:r>
            <a:r>
              <a:rPr lang="nb-NO" sz="2400" b="1" dirty="0" err="1">
                <a:solidFill>
                  <a:srgbClr val="002060"/>
                </a:solidFill>
              </a:rPr>
              <a:t>lessons</a:t>
            </a:r>
            <a:r>
              <a:rPr lang="nb-NO" sz="2400" b="1" dirty="0">
                <a:solidFill>
                  <a:srgbClr val="002060"/>
                </a:solidFill>
              </a:rPr>
              <a:t> </a:t>
            </a:r>
            <a:r>
              <a:rPr lang="nb-NO" sz="2400" b="1" dirty="0" err="1">
                <a:solidFill>
                  <a:srgbClr val="002060"/>
                </a:solidFill>
              </a:rPr>
              <a:t>learned</a:t>
            </a:r>
            <a:r>
              <a:rPr lang="nb-NO" sz="2400" b="1" dirty="0">
                <a:solidFill>
                  <a:srgbClr val="002060"/>
                </a:solidFill>
              </a:rPr>
              <a:t> …</a:t>
            </a:r>
          </a:p>
          <a:p>
            <a:endParaRPr lang="nb-NO" dirty="0">
              <a:solidFill>
                <a:srgbClr val="002060"/>
              </a:solidFill>
            </a:endParaRPr>
          </a:p>
          <a:p>
            <a:pPr marL="285750" indent="-285750">
              <a:buFontTx/>
              <a:buChar char="-"/>
            </a:pPr>
            <a:r>
              <a:rPr lang="nb-NO" dirty="0">
                <a:solidFill>
                  <a:srgbClr val="002060"/>
                </a:solidFill>
              </a:rPr>
              <a:t>The </a:t>
            </a:r>
            <a:r>
              <a:rPr lang="nb-NO" dirty="0" err="1">
                <a:solidFill>
                  <a:srgbClr val="002060"/>
                </a:solidFill>
              </a:rPr>
              <a:t>project</a:t>
            </a:r>
            <a:r>
              <a:rPr lang="nb-NO" dirty="0">
                <a:solidFill>
                  <a:srgbClr val="002060"/>
                </a:solidFill>
              </a:rPr>
              <a:t> is </a:t>
            </a:r>
            <a:r>
              <a:rPr lang="nb-NO" dirty="0" err="1">
                <a:solidFill>
                  <a:srgbClr val="002060"/>
                </a:solidFill>
              </a:rPr>
              <a:t>running</a:t>
            </a:r>
            <a:r>
              <a:rPr lang="nb-NO" dirty="0">
                <a:solidFill>
                  <a:srgbClr val="002060"/>
                </a:solidFill>
              </a:rPr>
              <a:t> </a:t>
            </a:r>
          </a:p>
          <a:p>
            <a:pPr marL="285750" indent="-285750">
              <a:buFontTx/>
              <a:buChar char="-"/>
            </a:pPr>
            <a:endParaRPr lang="nb-NO" dirty="0">
              <a:solidFill>
                <a:srgbClr val="002060"/>
              </a:solidFill>
            </a:endParaRPr>
          </a:p>
          <a:p>
            <a:pPr marL="285750" indent="-285750">
              <a:buFontTx/>
              <a:buChar char="-"/>
            </a:pPr>
            <a:r>
              <a:rPr lang="nb-NO" dirty="0" err="1">
                <a:solidFill>
                  <a:srgbClr val="002060"/>
                </a:solidFill>
              </a:rPr>
              <a:t>However</a:t>
            </a:r>
            <a:r>
              <a:rPr lang="nb-NO" dirty="0">
                <a:solidFill>
                  <a:srgbClr val="002060"/>
                </a:solidFill>
              </a:rPr>
              <a:t>: </a:t>
            </a:r>
            <a:r>
              <a:rPr lang="nb-NO" dirty="0" err="1">
                <a:solidFill>
                  <a:srgbClr val="002060"/>
                </a:solidFill>
              </a:rPr>
              <a:t>Challenging</a:t>
            </a:r>
            <a:r>
              <a:rPr lang="nb-NO" dirty="0">
                <a:solidFill>
                  <a:srgbClr val="002060"/>
                </a:solidFill>
              </a:rPr>
              <a:t> </a:t>
            </a:r>
            <a:r>
              <a:rPr lang="nb-NO" dirty="0" err="1">
                <a:solidFill>
                  <a:srgbClr val="002060"/>
                </a:solidFill>
              </a:rPr>
              <a:t>phases</a:t>
            </a:r>
            <a:r>
              <a:rPr lang="nb-NO" dirty="0">
                <a:solidFill>
                  <a:srgbClr val="002060"/>
                </a:solidFill>
              </a:rPr>
              <a:t>, e.g.</a:t>
            </a:r>
          </a:p>
          <a:p>
            <a:pPr marL="285750" indent="-285750">
              <a:buFontTx/>
              <a:buChar char="-"/>
            </a:pPr>
            <a:endParaRPr lang="nb-NO" dirty="0">
              <a:solidFill>
                <a:srgbClr val="002060"/>
              </a:solidFill>
            </a:endParaRPr>
          </a:p>
          <a:p>
            <a:pPr marL="285750" indent="-285750">
              <a:buFontTx/>
              <a:buChar char="-"/>
            </a:pPr>
            <a:r>
              <a:rPr lang="nb-NO" dirty="0" err="1">
                <a:solidFill>
                  <a:srgbClr val="002060"/>
                </a:solidFill>
              </a:rPr>
              <a:t>Directly</a:t>
            </a:r>
            <a:r>
              <a:rPr lang="nb-NO" dirty="0">
                <a:solidFill>
                  <a:srgbClr val="002060"/>
                </a:solidFill>
              </a:rPr>
              <a:t> </a:t>
            </a:r>
            <a:r>
              <a:rPr lang="nb-NO" dirty="0" err="1">
                <a:solidFill>
                  <a:srgbClr val="002060"/>
                </a:solidFill>
              </a:rPr>
              <a:t>after</a:t>
            </a:r>
            <a:r>
              <a:rPr lang="nb-NO" dirty="0">
                <a:solidFill>
                  <a:srgbClr val="002060"/>
                </a:solidFill>
              </a:rPr>
              <a:t> </a:t>
            </a:r>
            <a:r>
              <a:rPr lang="nb-NO" dirty="0" err="1">
                <a:solidFill>
                  <a:srgbClr val="002060"/>
                </a:solidFill>
              </a:rPr>
              <a:t>we</a:t>
            </a:r>
            <a:r>
              <a:rPr lang="nb-NO" dirty="0">
                <a:solidFill>
                  <a:srgbClr val="002060"/>
                </a:solidFill>
              </a:rPr>
              <a:t> </a:t>
            </a:r>
            <a:r>
              <a:rPr lang="nb-NO" dirty="0" err="1">
                <a:solidFill>
                  <a:srgbClr val="002060"/>
                </a:solidFill>
              </a:rPr>
              <a:t>got</a:t>
            </a:r>
            <a:r>
              <a:rPr lang="nb-NO" dirty="0">
                <a:solidFill>
                  <a:srgbClr val="002060"/>
                </a:solidFill>
              </a:rPr>
              <a:t> </a:t>
            </a:r>
            <a:r>
              <a:rPr lang="nb-NO" dirty="0" err="1">
                <a:solidFill>
                  <a:srgbClr val="002060"/>
                </a:solidFill>
              </a:rPr>
              <a:t>offered</a:t>
            </a:r>
            <a:r>
              <a:rPr lang="nb-NO" dirty="0">
                <a:solidFill>
                  <a:srgbClr val="002060"/>
                </a:solidFill>
              </a:rPr>
              <a:t> </a:t>
            </a:r>
            <a:r>
              <a:rPr lang="nb-NO" dirty="0" err="1">
                <a:solidFill>
                  <a:srgbClr val="002060"/>
                </a:solidFill>
              </a:rPr>
              <a:t>the</a:t>
            </a:r>
            <a:r>
              <a:rPr lang="nb-NO" dirty="0">
                <a:solidFill>
                  <a:srgbClr val="002060"/>
                </a:solidFill>
              </a:rPr>
              <a:t> grant: </a:t>
            </a:r>
            <a:r>
              <a:rPr lang="nb-NO" dirty="0" err="1">
                <a:solidFill>
                  <a:srgbClr val="002060"/>
                </a:solidFill>
              </a:rPr>
              <a:t>little</a:t>
            </a:r>
            <a:r>
              <a:rPr lang="nb-NO" dirty="0">
                <a:solidFill>
                  <a:srgbClr val="002060"/>
                </a:solidFill>
              </a:rPr>
              <a:t> </a:t>
            </a:r>
            <a:r>
              <a:rPr lang="nb-NO" dirty="0" err="1">
                <a:solidFill>
                  <a:srgbClr val="002060"/>
                </a:solidFill>
              </a:rPr>
              <a:t>prepared</a:t>
            </a:r>
            <a:r>
              <a:rPr lang="nb-NO" dirty="0">
                <a:solidFill>
                  <a:srgbClr val="002060"/>
                </a:solidFill>
              </a:rPr>
              <a:t> </a:t>
            </a:r>
            <a:r>
              <a:rPr lang="nb-NO" dirty="0" err="1">
                <a:solidFill>
                  <a:srgbClr val="002060"/>
                </a:solidFill>
              </a:rPr>
              <a:t>regarding</a:t>
            </a:r>
            <a:r>
              <a:rPr lang="nb-NO" dirty="0">
                <a:solidFill>
                  <a:srgbClr val="002060"/>
                </a:solidFill>
              </a:rPr>
              <a:t> </a:t>
            </a:r>
            <a:r>
              <a:rPr lang="nb-NO" dirty="0" err="1">
                <a:solidFill>
                  <a:srgbClr val="002060"/>
                </a:solidFill>
              </a:rPr>
              <a:t>the</a:t>
            </a:r>
            <a:r>
              <a:rPr lang="nb-NO" dirty="0">
                <a:solidFill>
                  <a:srgbClr val="002060"/>
                </a:solidFill>
              </a:rPr>
              <a:t> </a:t>
            </a:r>
            <a:r>
              <a:rPr lang="nb-NO" dirty="0" err="1">
                <a:solidFill>
                  <a:srgbClr val="002060"/>
                </a:solidFill>
              </a:rPr>
              <a:t>strict</a:t>
            </a:r>
            <a:r>
              <a:rPr lang="nb-NO" dirty="0">
                <a:solidFill>
                  <a:srgbClr val="002060"/>
                </a:solidFill>
              </a:rPr>
              <a:t> </a:t>
            </a:r>
            <a:r>
              <a:rPr lang="nb-NO" dirty="0" err="1">
                <a:solidFill>
                  <a:srgbClr val="002060"/>
                </a:solidFill>
              </a:rPr>
              <a:t>timeline</a:t>
            </a:r>
            <a:r>
              <a:rPr lang="nb-NO" dirty="0">
                <a:solidFill>
                  <a:srgbClr val="002060"/>
                </a:solidFill>
              </a:rPr>
              <a:t> </a:t>
            </a:r>
            <a:r>
              <a:rPr lang="nb-NO" dirty="0" err="1">
                <a:solidFill>
                  <a:srgbClr val="002060"/>
                </a:solidFill>
              </a:rPr>
              <a:t>towards</a:t>
            </a:r>
            <a:r>
              <a:rPr lang="nb-NO" dirty="0">
                <a:solidFill>
                  <a:srgbClr val="002060"/>
                </a:solidFill>
              </a:rPr>
              <a:t> </a:t>
            </a:r>
            <a:r>
              <a:rPr lang="nb-NO" dirty="0" err="1">
                <a:solidFill>
                  <a:srgbClr val="002060"/>
                </a:solidFill>
              </a:rPr>
              <a:t>signature</a:t>
            </a:r>
            <a:r>
              <a:rPr lang="nb-NO" dirty="0">
                <a:solidFill>
                  <a:srgbClr val="002060"/>
                </a:solidFill>
              </a:rPr>
              <a:t> of </a:t>
            </a:r>
            <a:r>
              <a:rPr lang="nb-NO" dirty="0" err="1">
                <a:solidFill>
                  <a:srgbClr val="002060"/>
                </a:solidFill>
              </a:rPr>
              <a:t>the</a:t>
            </a:r>
            <a:r>
              <a:rPr lang="nb-NO" dirty="0">
                <a:solidFill>
                  <a:srgbClr val="002060"/>
                </a:solidFill>
              </a:rPr>
              <a:t> Grant Agreement </a:t>
            </a:r>
          </a:p>
          <a:p>
            <a:pPr marL="285750" indent="-285750">
              <a:buFontTx/>
              <a:buChar char="-"/>
            </a:pPr>
            <a:endParaRPr lang="nb-NO" dirty="0">
              <a:solidFill>
                <a:srgbClr val="002060"/>
              </a:solidFill>
            </a:endParaRPr>
          </a:p>
          <a:p>
            <a:r>
              <a:rPr lang="nb-NO" dirty="0">
                <a:solidFill>
                  <a:srgbClr val="002060"/>
                </a:solidFill>
                <a:sym typeface="Wingdings" panose="05000000000000000000" pitchFamily="2" charset="2"/>
              </a:rPr>
              <a:t>	</a:t>
            </a:r>
            <a:r>
              <a:rPr lang="nb-NO" dirty="0">
                <a:solidFill>
                  <a:srgbClr val="C00000"/>
                </a:solidFill>
                <a:sym typeface="Wingdings" panose="05000000000000000000" pitchFamily="2" charset="2"/>
              </a:rPr>
              <a:t> </a:t>
            </a:r>
            <a:r>
              <a:rPr lang="nb-NO" dirty="0" err="1">
                <a:solidFill>
                  <a:srgbClr val="C00000"/>
                </a:solidFill>
                <a:sym typeface="Wingdings" panose="05000000000000000000" pitchFamily="2" charset="2"/>
              </a:rPr>
              <a:t>Advice</a:t>
            </a:r>
            <a:r>
              <a:rPr lang="nb-NO" dirty="0">
                <a:solidFill>
                  <a:srgbClr val="C00000"/>
                </a:solidFill>
                <a:sym typeface="Wingdings" panose="05000000000000000000" pitchFamily="2" charset="2"/>
              </a:rPr>
              <a:t>: be </a:t>
            </a:r>
            <a:r>
              <a:rPr lang="nb-NO" dirty="0" err="1">
                <a:solidFill>
                  <a:srgbClr val="C00000"/>
                </a:solidFill>
                <a:sym typeface="Wingdings" panose="05000000000000000000" pitchFamily="2" charset="2"/>
              </a:rPr>
              <a:t>prepared</a:t>
            </a:r>
            <a:r>
              <a:rPr lang="nb-NO" dirty="0">
                <a:solidFill>
                  <a:srgbClr val="C00000"/>
                </a:solidFill>
                <a:sym typeface="Wingdings" panose="05000000000000000000" pitchFamily="2" charset="2"/>
              </a:rPr>
              <a:t> in case </a:t>
            </a:r>
            <a:r>
              <a:rPr lang="nb-NO" dirty="0" err="1">
                <a:solidFill>
                  <a:srgbClr val="C00000"/>
                </a:solidFill>
                <a:sym typeface="Wingdings" panose="05000000000000000000" pitchFamily="2" charset="2"/>
              </a:rPr>
              <a:t>you</a:t>
            </a:r>
            <a:r>
              <a:rPr lang="nb-NO" dirty="0">
                <a:solidFill>
                  <a:srgbClr val="C00000"/>
                </a:solidFill>
                <a:sym typeface="Wingdings" panose="05000000000000000000" pitchFamily="2" charset="2"/>
              </a:rPr>
              <a:t> </a:t>
            </a:r>
            <a:r>
              <a:rPr lang="nb-NO" dirty="0" err="1">
                <a:solidFill>
                  <a:srgbClr val="C00000"/>
                </a:solidFill>
                <a:sym typeface="Wingdings" panose="05000000000000000000" pitchFamily="2" charset="2"/>
              </a:rPr>
              <a:t>get</a:t>
            </a:r>
            <a:r>
              <a:rPr lang="nb-NO" dirty="0">
                <a:solidFill>
                  <a:srgbClr val="C00000"/>
                </a:solidFill>
                <a:sym typeface="Wingdings" panose="05000000000000000000" pitchFamily="2" charset="2"/>
              </a:rPr>
              <a:t> </a:t>
            </a:r>
            <a:r>
              <a:rPr lang="nb-NO" dirty="0" err="1">
                <a:solidFill>
                  <a:srgbClr val="C00000"/>
                </a:solidFill>
                <a:sym typeface="Wingdings" panose="05000000000000000000" pitchFamily="2" charset="2"/>
              </a:rPr>
              <a:t>the</a:t>
            </a:r>
            <a:r>
              <a:rPr lang="nb-NO" dirty="0">
                <a:solidFill>
                  <a:srgbClr val="C00000"/>
                </a:solidFill>
                <a:sym typeface="Wingdings" panose="05000000000000000000" pitchFamily="2" charset="2"/>
              </a:rPr>
              <a:t> grant</a:t>
            </a:r>
          </a:p>
          <a:p>
            <a:pPr marL="285750" indent="-285750">
              <a:buFontTx/>
              <a:buChar char="-"/>
            </a:pPr>
            <a:endParaRPr lang="nb-NO" dirty="0">
              <a:solidFill>
                <a:srgbClr val="002060"/>
              </a:solidFill>
              <a:sym typeface="Wingdings" panose="05000000000000000000" pitchFamily="2" charset="2"/>
            </a:endParaRPr>
          </a:p>
          <a:p>
            <a:pPr marL="285750" indent="-285750">
              <a:buFontTx/>
              <a:buChar char="-"/>
            </a:pPr>
            <a:r>
              <a:rPr lang="nb-NO" dirty="0" err="1">
                <a:solidFill>
                  <a:srgbClr val="002060"/>
                </a:solidFill>
              </a:rPr>
              <a:t>Before</a:t>
            </a:r>
            <a:r>
              <a:rPr lang="nb-NO" dirty="0">
                <a:solidFill>
                  <a:srgbClr val="002060"/>
                </a:solidFill>
              </a:rPr>
              <a:t> </a:t>
            </a:r>
            <a:r>
              <a:rPr lang="nb-NO" dirty="0" err="1">
                <a:solidFill>
                  <a:srgbClr val="002060"/>
                </a:solidFill>
              </a:rPr>
              <a:t>the</a:t>
            </a:r>
            <a:r>
              <a:rPr lang="nb-NO" dirty="0">
                <a:solidFill>
                  <a:srgbClr val="002060"/>
                </a:solidFill>
              </a:rPr>
              <a:t> </a:t>
            </a:r>
            <a:r>
              <a:rPr lang="nb-NO" dirty="0" err="1">
                <a:solidFill>
                  <a:srgbClr val="002060"/>
                </a:solidFill>
              </a:rPr>
              <a:t>official</a:t>
            </a:r>
            <a:r>
              <a:rPr lang="nb-NO" dirty="0">
                <a:solidFill>
                  <a:srgbClr val="002060"/>
                </a:solidFill>
              </a:rPr>
              <a:t> start of </a:t>
            </a:r>
            <a:r>
              <a:rPr lang="nb-NO" dirty="0" err="1">
                <a:solidFill>
                  <a:srgbClr val="002060"/>
                </a:solidFill>
              </a:rPr>
              <a:t>the</a:t>
            </a:r>
            <a:r>
              <a:rPr lang="nb-NO" dirty="0">
                <a:solidFill>
                  <a:srgbClr val="002060"/>
                </a:solidFill>
              </a:rPr>
              <a:t> action: </a:t>
            </a:r>
            <a:r>
              <a:rPr lang="nb-NO" dirty="0" err="1">
                <a:solidFill>
                  <a:srgbClr val="002060"/>
                </a:solidFill>
              </a:rPr>
              <a:t>Encompassing</a:t>
            </a:r>
            <a:r>
              <a:rPr lang="nb-NO" dirty="0">
                <a:solidFill>
                  <a:srgbClr val="002060"/>
                </a:solidFill>
              </a:rPr>
              <a:t> administrativ </a:t>
            </a:r>
            <a:r>
              <a:rPr lang="nb-NO" dirty="0" err="1">
                <a:solidFill>
                  <a:srgbClr val="002060"/>
                </a:solidFill>
              </a:rPr>
              <a:t>tasks</a:t>
            </a:r>
            <a:r>
              <a:rPr lang="nb-NO" dirty="0">
                <a:solidFill>
                  <a:srgbClr val="002060"/>
                </a:solidFill>
              </a:rPr>
              <a:t> </a:t>
            </a:r>
          </a:p>
          <a:p>
            <a:r>
              <a:rPr lang="nb-NO" dirty="0">
                <a:solidFill>
                  <a:srgbClr val="002060"/>
                </a:solidFill>
                <a:sym typeface="Wingdings" panose="05000000000000000000" pitchFamily="2" charset="2"/>
              </a:rPr>
              <a:t>	</a:t>
            </a:r>
            <a:r>
              <a:rPr lang="nb-NO" dirty="0">
                <a:solidFill>
                  <a:srgbClr val="002060"/>
                </a:solidFill>
              </a:rPr>
              <a:t> a lot of </a:t>
            </a:r>
            <a:r>
              <a:rPr lang="nb-NO" dirty="0" err="1">
                <a:solidFill>
                  <a:srgbClr val="002060"/>
                </a:solidFill>
              </a:rPr>
              <a:t>adminstrative</a:t>
            </a:r>
            <a:r>
              <a:rPr lang="nb-NO" dirty="0">
                <a:solidFill>
                  <a:srgbClr val="002060"/>
                </a:solidFill>
              </a:rPr>
              <a:t> </a:t>
            </a:r>
            <a:r>
              <a:rPr lang="nb-NO" dirty="0" err="1">
                <a:solidFill>
                  <a:srgbClr val="002060"/>
                </a:solidFill>
              </a:rPr>
              <a:t>work</a:t>
            </a:r>
            <a:r>
              <a:rPr lang="nb-NO" dirty="0">
                <a:solidFill>
                  <a:srgbClr val="002060"/>
                </a:solidFill>
              </a:rPr>
              <a:t>: </a:t>
            </a:r>
          </a:p>
          <a:p>
            <a:pPr lvl="1"/>
            <a:r>
              <a:rPr lang="nb-NO" dirty="0">
                <a:solidFill>
                  <a:srgbClr val="002060"/>
                </a:solidFill>
              </a:rPr>
              <a:t>signing of </a:t>
            </a:r>
            <a:r>
              <a:rPr lang="nb-NO" dirty="0" err="1">
                <a:solidFill>
                  <a:srgbClr val="002060"/>
                </a:solidFill>
              </a:rPr>
              <a:t>the</a:t>
            </a:r>
            <a:r>
              <a:rPr lang="nb-NO" dirty="0">
                <a:solidFill>
                  <a:srgbClr val="002060"/>
                </a:solidFill>
              </a:rPr>
              <a:t> Grant </a:t>
            </a:r>
            <a:r>
              <a:rPr lang="nb-NO" dirty="0" err="1">
                <a:solidFill>
                  <a:srgbClr val="002060"/>
                </a:solidFill>
              </a:rPr>
              <a:t>agreement</a:t>
            </a:r>
            <a:r>
              <a:rPr lang="nb-NO" dirty="0">
                <a:solidFill>
                  <a:srgbClr val="002060"/>
                </a:solidFill>
              </a:rPr>
              <a:t>, </a:t>
            </a:r>
            <a:r>
              <a:rPr lang="nb-NO" dirty="0" err="1">
                <a:solidFill>
                  <a:srgbClr val="002060"/>
                </a:solidFill>
              </a:rPr>
              <a:t>drafting</a:t>
            </a:r>
            <a:r>
              <a:rPr lang="nb-NO" dirty="0">
                <a:solidFill>
                  <a:srgbClr val="002060"/>
                </a:solidFill>
              </a:rPr>
              <a:t> of </a:t>
            </a:r>
            <a:r>
              <a:rPr lang="nb-NO" dirty="0" err="1">
                <a:solidFill>
                  <a:srgbClr val="002060"/>
                </a:solidFill>
              </a:rPr>
              <a:t>Consortium</a:t>
            </a:r>
            <a:r>
              <a:rPr lang="nb-NO" dirty="0">
                <a:solidFill>
                  <a:srgbClr val="002060"/>
                </a:solidFill>
              </a:rPr>
              <a:t> </a:t>
            </a:r>
            <a:r>
              <a:rPr lang="nb-NO" dirty="0" err="1">
                <a:solidFill>
                  <a:srgbClr val="002060"/>
                </a:solidFill>
              </a:rPr>
              <a:t>agreement</a:t>
            </a:r>
            <a:r>
              <a:rPr lang="nb-NO" dirty="0">
                <a:solidFill>
                  <a:srgbClr val="002060"/>
                </a:solidFill>
              </a:rPr>
              <a:t>, preparing and </a:t>
            </a:r>
            <a:r>
              <a:rPr lang="nb-NO" dirty="0" err="1">
                <a:solidFill>
                  <a:srgbClr val="002060"/>
                </a:solidFill>
              </a:rPr>
              <a:t>following</a:t>
            </a:r>
            <a:r>
              <a:rPr lang="nb-NO" dirty="0">
                <a:solidFill>
                  <a:srgbClr val="002060"/>
                </a:solidFill>
              </a:rPr>
              <a:t> up </a:t>
            </a:r>
            <a:r>
              <a:rPr lang="nb-NO" dirty="0" err="1">
                <a:solidFill>
                  <a:srgbClr val="002060"/>
                </a:solidFill>
              </a:rPr>
              <a:t>the</a:t>
            </a:r>
            <a:r>
              <a:rPr lang="nb-NO" dirty="0">
                <a:solidFill>
                  <a:srgbClr val="002060"/>
                </a:solidFill>
              </a:rPr>
              <a:t> </a:t>
            </a:r>
            <a:r>
              <a:rPr lang="nb-NO" dirty="0" err="1">
                <a:solidFill>
                  <a:srgbClr val="002060"/>
                </a:solidFill>
              </a:rPr>
              <a:t>semi-centralized</a:t>
            </a:r>
            <a:r>
              <a:rPr lang="nb-NO" dirty="0">
                <a:solidFill>
                  <a:srgbClr val="002060"/>
                </a:solidFill>
              </a:rPr>
              <a:t> </a:t>
            </a:r>
            <a:r>
              <a:rPr lang="nb-NO" dirty="0" err="1">
                <a:solidFill>
                  <a:srgbClr val="002060"/>
                </a:solidFill>
              </a:rPr>
              <a:t>recruitment</a:t>
            </a:r>
            <a:r>
              <a:rPr lang="nb-NO" dirty="0">
                <a:solidFill>
                  <a:srgbClr val="002060"/>
                </a:solidFill>
              </a:rPr>
              <a:t> </a:t>
            </a:r>
            <a:r>
              <a:rPr lang="nb-NO" dirty="0" err="1">
                <a:solidFill>
                  <a:srgbClr val="002060"/>
                </a:solidFill>
              </a:rPr>
              <a:t>process</a:t>
            </a:r>
            <a:r>
              <a:rPr lang="nb-NO" dirty="0">
                <a:solidFill>
                  <a:srgbClr val="002060"/>
                </a:solidFill>
              </a:rPr>
              <a:t>, </a:t>
            </a:r>
            <a:r>
              <a:rPr lang="nb-NO" dirty="0" err="1">
                <a:solidFill>
                  <a:srgbClr val="002060"/>
                </a:solidFill>
              </a:rPr>
              <a:t>develop</a:t>
            </a:r>
            <a:r>
              <a:rPr lang="nb-NO" dirty="0">
                <a:solidFill>
                  <a:srgbClr val="002060"/>
                </a:solidFill>
              </a:rPr>
              <a:t> </a:t>
            </a:r>
            <a:r>
              <a:rPr lang="nb-NO" dirty="0" err="1">
                <a:solidFill>
                  <a:srgbClr val="002060"/>
                </a:solidFill>
              </a:rPr>
              <a:t>project</a:t>
            </a:r>
            <a:r>
              <a:rPr lang="nb-NO" dirty="0">
                <a:solidFill>
                  <a:srgbClr val="002060"/>
                </a:solidFill>
              </a:rPr>
              <a:t> website, ….</a:t>
            </a:r>
          </a:p>
          <a:p>
            <a:pPr lvl="1"/>
            <a:endParaRPr lang="nb-NO" dirty="0">
              <a:solidFill>
                <a:srgbClr val="002060"/>
              </a:solidFill>
            </a:endParaRPr>
          </a:p>
          <a:p>
            <a:pPr lvl="2"/>
            <a:r>
              <a:rPr lang="nb-NO" dirty="0">
                <a:solidFill>
                  <a:srgbClr val="C00000"/>
                </a:solidFill>
                <a:sym typeface="Wingdings" panose="05000000000000000000" pitchFamily="2" charset="2"/>
              </a:rPr>
              <a:t> </a:t>
            </a:r>
            <a:r>
              <a:rPr lang="nb-NO" dirty="0" err="1">
                <a:solidFill>
                  <a:srgbClr val="C00000"/>
                </a:solidFill>
                <a:sym typeface="Wingdings" panose="05000000000000000000" pitchFamily="2" charset="2"/>
              </a:rPr>
              <a:t>Advice</a:t>
            </a:r>
            <a:r>
              <a:rPr lang="nb-NO" dirty="0">
                <a:solidFill>
                  <a:srgbClr val="C00000"/>
                </a:solidFill>
                <a:sym typeface="Wingdings" panose="05000000000000000000" pitchFamily="2" charset="2"/>
              </a:rPr>
              <a:t>: make sure to </a:t>
            </a:r>
            <a:r>
              <a:rPr lang="nb-NO" dirty="0">
                <a:solidFill>
                  <a:srgbClr val="C00000"/>
                </a:solidFill>
              </a:rPr>
              <a:t>administrative </a:t>
            </a:r>
            <a:r>
              <a:rPr lang="nb-NO" dirty="0" err="1">
                <a:solidFill>
                  <a:srgbClr val="C00000"/>
                </a:solidFill>
              </a:rPr>
              <a:t>help</a:t>
            </a:r>
            <a:r>
              <a:rPr lang="nb-NO" dirty="0">
                <a:solidFill>
                  <a:srgbClr val="C00000"/>
                </a:solidFill>
              </a:rPr>
              <a:t> (HR, </a:t>
            </a:r>
            <a:r>
              <a:rPr lang="nb-NO" dirty="0" err="1">
                <a:solidFill>
                  <a:srgbClr val="C00000"/>
                </a:solidFill>
              </a:rPr>
              <a:t>economy</a:t>
            </a:r>
            <a:r>
              <a:rPr lang="nb-NO" dirty="0">
                <a:solidFill>
                  <a:srgbClr val="C00000"/>
                </a:solidFill>
              </a:rPr>
              <a:t> …) in </a:t>
            </a:r>
            <a:r>
              <a:rPr lang="nb-NO" dirty="0" err="1">
                <a:solidFill>
                  <a:srgbClr val="C00000"/>
                </a:solidFill>
              </a:rPr>
              <a:t>place</a:t>
            </a:r>
            <a:r>
              <a:rPr lang="nb-NO" dirty="0">
                <a:solidFill>
                  <a:srgbClr val="C00000"/>
                </a:solidFill>
              </a:rPr>
              <a:t> right </a:t>
            </a:r>
            <a:r>
              <a:rPr lang="nb-NO" dirty="0" err="1">
                <a:solidFill>
                  <a:srgbClr val="C00000"/>
                </a:solidFill>
              </a:rPr>
              <a:t>after</a:t>
            </a:r>
            <a:r>
              <a:rPr lang="nb-NO" dirty="0">
                <a:solidFill>
                  <a:srgbClr val="C00000"/>
                </a:solidFill>
              </a:rPr>
              <a:t> </a:t>
            </a:r>
            <a:r>
              <a:rPr lang="nb-NO" dirty="0" err="1">
                <a:solidFill>
                  <a:srgbClr val="C00000"/>
                </a:solidFill>
              </a:rPr>
              <a:t>one</a:t>
            </a:r>
            <a:r>
              <a:rPr lang="nb-NO" dirty="0">
                <a:solidFill>
                  <a:srgbClr val="C00000"/>
                </a:solidFill>
              </a:rPr>
              <a:t> has </a:t>
            </a:r>
            <a:r>
              <a:rPr lang="nb-NO" dirty="0" err="1">
                <a:solidFill>
                  <a:srgbClr val="C00000"/>
                </a:solidFill>
              </a:rPr>
              <a:t>got</a:t>
            </a:r>
            <a:r>
              <a:rPr lang="nb-NO" dirty="0">
                <a:solidFill>
                  <a:srgbClr val="C00000"/>
                </a:solidFill>
              </a:rPr>
              <a:t> </a:t>
            </a:r>
            <a:r>
              <a:rPr lang="nb-NO" dirty="0" err="1">
                <a:solidFill>
                  <a:srgbClr val="C00000"/>
                </a:solidFill>
              </a:rPr>
              <a:t>the</a:t>
            </a:r>
            <a:r>
              <a:rPr lang="nb-NO" dirty="0">
                <a:solidFill>
                  <a:srgbClr val="C00000"/>
                </a:solidFill>
              </a:rPr>
              <a:t> grant offer (and </a:t>
            </a:r>
            <a:r>
              <a:rPr lang="nb-NO" dirty="0" err="1">
                <a:solidFill>
                  <a:srgbClr val="C00000"/>
                </a:solidFill>
              </a:rPr>
              <a:t>even</a:t>
            </a:r>
            <a:r>
              <a:rPr lang="nb-NO" dirty="0">
                <a:solidFill>
                  <a:srgbClr val="C00000"/>
                </a:solidFill>
              </a:rPr>
              <a:t> </a:t>
            </a:r>
            <a:r>
              <a:rPr lang="nb-NO" dirty="0" err="1">
                <a:solidFill>
                  <a:srgbClr val="C00000"/>
                </a:solidFill>
              </a:rPr>
              <a:t>better</a:t>
            </a:r>
            <a:r>
              <a:rPr lang="nb-NO" dirty="0">
                <a:solidFill>
                  <a:srgbClr val="C00000"/>
                </a:solidFill>
              </a:rPr>
              <a:t>: </a:t>
            </a:r>
            <a:r>
              <a:rPr lang="nb-NO" dirty="0" err="1">
                <a:solidFill>
                  <a:srgbClr val="C00000"/>
                </a:solidFill>
              </a:rPr>
              <a:t>before</a:t>
            </a:r>
            <a:r>
              <a:rPr lang="nb-NO" dirty="0">
                <a:solidFill>
                  <a:srgbClr val="C00000"/>
                </a:solidFill>
              </a:rPr>
              <a:t> </a:t>
            </a:r>
            <a:r>
              <a:rPr lang="nb-NO" dirty="0" err="1">
                <a:solidFill>
                  <a:srgbClr val="C00000"/>
                </a:solidFill>
              </a:rPr>
              <a:t>that</a:t>
            </a:r>
            <a:r>
              <a:rPr lang="nb-NO" dirty="0">
                <a:solidFill>
                  <a:srgbClr val="C00000"/>
                </a:solidFill>
              </a:rPr>
              <a:t>) ….</a:t>
            </a:r>
          </a:p>
        </p:txBody>
      </p:sp>
      <p:pic>
        <p:nvPicPr>
          <p:cNvPr id="7" name="Picture 9">
            <a:extLst>
              <a:ext uri="{FF2B5EF4-FFF2-40B4-BE49-F238E27FC236}">
                <a16:creationId xmlns:a16="http://schemas.microsoft.com/office/drawing/2014/main" id="{40FFC7AA-56E2-DE92-6D99-FC0A254A2666}"/>
              </a:ext>
            </a:extLst>
          </p:cNvPr>
          <p:cNvPicPr>
            <a:picLocks noChangeAspect="1"/>
          </p:cNvPicPr>
          <p:nvPr/>
        </p:nvPicPr>
        <p:blipFill>
          <a:blip r:embed="rId4"/>
          <a:stretch>
            <a:fillRect/>
          </a:stretch>
        </p:blipFill>
        <p:spPr>
          <a:xfrm rot="10800000">
            <a:off x="3169306" y="1115892"/>
            <a:ext cx="555804" cy="644732"/>
          </a:xfrm>
          <a:prstGeom prst="rect">
            <a:avLst/>
          </a:prstGeom>
        </p:spPr>
      </p:pic>
    </p:spTree>
    <p:extLst>
      <p:ext uri="{BB962C8B-B14F-4D97-AF65-F5344CB8AC3E}">
        <p14:creationId xmlns:p14="http://schemas.microsoft.com/office/powerpoint/2010/main" val="4079409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013ED-38E9-4AE6-CC28-5134087824EC}"/>
            </a:ext>
          </a:extLst>
        </p:cNvPr>
        <p:cNvGrpSpPr/>
        <p:nvPr/>
      </p:nvGrpSpPr>
      <p:grpSpPr>
        <a:xfrm>
          <a:off x="0" y="0"/>
          <a:ext cx="0" cy="0"/>
          <a:chOff x="0" y="0"/>
          <a:chExt cx="0" cy="0"/>
        </a:xfrm>
      </p:grpSpPr>
      <p:pic>
        <p:nvPicPr>
          <p:cNvPr id="3" name="Grafikk 2">
            <a:extLst>
              <a:ext uri="{FF2B5EF4-FFF2-40B4-BE49-F238E27FC236}">
                <a16:creationId xmlns:a16="http://schemas.microsoft.com/office/drawing/2014/main" id="{376FA3D0-8E89-FB52-F690-BDA3ED3E6FCB}"/>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534755" y="204951"/>
            <a:ext cx="1369806" cy="828000"/>
          </a:xfrm>
          <a:prstGeom prst="rect">
            <a:avLst/>
          </a:prstGeom>
        </p:spPr>
      </p:pic>
      <p:pic>
        <p:nvPicPr>
          <p:cNvPr id="5" name="Picture 48">
            <a:extLst>
              <a:ext uri="{FF2B5EF4-FFF2-40B4-BE49-F238E27FC236}">
                <a16:creationId xmlns:a16="http://schemas.microsoft.com/office/drawing/2014/main" id="{D4F35451-860D-FACB-BC10-D0FE35BB50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55" y="6380556"/>
            <a:ext cx="1615887" cy="360000"/>
          </a:xfrm>
          <a:prstGeom prst="rect">
            <a:avLst/>
          </a:prstGeom>
        </p:spPr>
      </p:pic>
      <p:sp>
        <p:nvSpPr>
          <p:cNvPr id="2" name="TekstSylinder 1">
            <a:extLst>
              <a:ext uri="{FF2B5EF4-FFF2-40B4-BE49-F238E27FC236}">
                <a16:creationId xmlns:a16="http://schemas.microsoft.com/office/drawing/2014/main" id="{3294EE2C-234B-412F-F5AF-E916693BFD92}"/>
              </a:ext>
            </a:extLst>
          </p:cNvPr>
          <p:cNvSpPr txBox="1"/>
          <p:nvPr/>
        </p:nvSpPr>
        <p:spPr>
          <a:xfrm>
            <a:off x="888498" y="440468"/>
            <a:ext cx="10011566" cy="5940088"/>
          </a:xfrm>
          <a:prstGeom prst="rect">
            <a:avLst/>
          </a:prstGeom>
          <a:noFill/>
        </p:spPr>
        <p:txBody>
          <a:bodyPr wrap="square" rtlCol="0">
            <a:spAutoFit/>
          </a:bodyPr>
          <a:lstStyle/>
          <a:p>
            <a:r>
              <a:rPr lang="nb-NO" sz="2000" b="1" dirty="0" err="1">
                <a:solidFill>
                  <a:srgbClr val="002060"/>
                </a:solidFill>
              </a:rPr>
              <a:t>Lessons</a:t>
            </a:r>
            <a:r>
              <a:rPr lang="nb-NO" sz="2000" b="1" dirty="0">
                <a:solidFill>
                  <a:srgbClr val="002060"/>
                </a:solidFill>
              </a:rPr>
              <a:t> </a:t>
            </a:r>
            <a:r>
              <a:rPr lang="nb-NO" sz="2000" b="1" dirty="0" err="1">
                <a:solidFill>
                  <a:srgbClr val="002060"/>
                </a:solidFill>
              </a:rPr>
              <a:t>learned</a:t>
            </a:r>
            <a:r>
              <a:rPr lang="nb-NO" sz="2000" b="1" dirty="0">
                <a:solidFill>
                  <a:srgbClr val="002060"/>
                </a:solidFill>
              </a:rPr>
              <a:t> …</a:t>
            </a:r>
          </a:p>
          <a:p>
            <a:endParaRPr lang="nb-NO" dirty="0">
              <a:solidFill>
                <a:srgbClr val="002060"/>
              </a:solidFill>
            </a:endParaRPr>
          </a:p>
          <a:p>
            <a:pPr marL="285750" indent="-285750">
              <a:buFontTx/>
              <a:buChar char="-"/>
            </a:pPr>
            <a:r>
              <a:rPr lang="nb-NO" b="1" dirty="0" err="1">
                <a:solidFill>
                  <a:srgbClr val="002060"/>
                </a:solidFill>
              </a:rPr>
              <a:t>Mobility</a:t>
            </a:r>
            <a:r>
              <a:rPr lang="nb-NO" b="1" dirty="0">
                <a:solidFill>
                  <a:srgbClr val="002060"/>
                </a:solidFill>
              </a:rPr>
              <a:t> of </a:t>
            </a:r>
            <a:r>
              <a:rPr lang="nb-NO" b="1" dirty="0" err="1">
                <a:solidFill>
                  <a:srgbClr val="002060"/>
                </a:solidFill>
              </a:rPr>
              <a:t>the</a:t>
            </a:r>
            <a:r>
              <a:rPr lang="nb-NO" b="1" dirty="0">
                <a:solidFill>
                  <a:srgbClr val="002060"/>
                </a:solidFill>
              </a:rPr>
              <a:t> DCs during </a:t>
            </a:r>
            <a:r>
              <a:rPr lang="nb-NO" b="1" dirty="0" err="1">
                <a:solidFill>
                  <a:srgbClr val="002060"/>
                </a:solidFill>
              </a:rPr>
              <a:t>the</a:t>
            </a:r>
            <a:r>
              <a:rPr lang="nb-NO" b="1" dirty="0">
                <a:solidFill>
                  <a:srgbClr val="002060"/>
                </a:solidFill>
              </a:rPr>
              <a:t> </a:t>
            </a:r>
            <a:r>
              <a:rPr lang="nb-NO" b="1" dirty="0" err="1">
                <a:solidFill>
                  <a:srgbClr val="002060"/>
                </a:solidFill>
              </a:rPr>
              <a:t>project</a:t>
            </a:r>
            <a:r>
              <a:rPr lang="nb-NO" b="1" dirty="0">
                <a:solidFill>
                  <a:srgbClr val="002060"/>
                </a:solidFill>
              </a:rPr>
              <a:t>:</a:t>
            </a:r>
          </a:p>
          <a:p>
            <a:r>
              <a:rPr lang="nb-NO" dirty="0">
                <a:solidFill>
                  <a:srgbClr val="002060"/>
                </a:solidFill>
              </a:rPr>
              <a:t>	</a:t>
            </a:r>
          </a:p>
          <a:p>
            <a:r>
              <a:rPr lang="nb-NO" dirty="0">
                <a:solidFill>
                  <a:srgbClr val="002060"/>
                </a:solidFill>
              </a:rPr>
              <a:t>	</a:t>
            </a:r>
            <a:r>
              <a:rPr lang="nb-NO" b="1" dirty="0">
                <a:solidFill>
                  <a:srgbClr val="002060"/>
                </a:solidFill>
              </a:rPr>
              <a:t>secondments: </a:t>
            </a:r>
          </a:p>
          <a:p>
            <a:r>
              <a:rPr lang="nb-NO" dirty="0">
                <a:solidFill>
                  <a:srgbClr val="002060"/>
                </a:solidFill>
              </a:rPr>
              <a:t>	- </a:t>
            </a:r>
            <a:r>
              <a:rPr lang="en-GB" dirty="0">
                <a:solidFill>
                  <a:srgbClr val="002060"/>
                </a:solidFill>
              </a:rPr>
              <a:t>great opportunity, very important for learning and mutual understanding, exchange and 	synergies </a:t>
            </a:r>
            <a:r>
              <a:rPr lang="en-GB" dirty="0">
                <a:solidFill>
                  <a:srgbClr val="002060"/>
                </a:solidFill>
                <a:sym typeface="Wingdings" panose="05000000000000000000" pitchFamily="2" charset="2"/>
              </a:rPr>
              <a:t></a:t>
            </a:r>
            <a:r>
              <a:rPr lang="en-GB" dirty="0">
                <a:solidFill>
                  <a:srgbClr val="002060"/>
                </a:solidFill>
              </a:rPr>
              <a:t> DCs meet in different constellations in differing settings and for longer times …</a:t>
            </a:r>
          </a:p>
          <a:p>
            <a:endParaRPr lang="en-GB" dirty="0">
              <a:solidFill>
                <a:srgbClr val="002060"/>
              </a:solidFill>
            </a:endParaRPr>
          </a:p>
          <a:p>
            <a:r>
              <a:rPr lang="en-GB" dirty="0">
                <a:solidFill>
                  <a:srgbClr val="002060"/>
                </a:solidFill>
              </a:rPr>
              <a:t> 	- however, this can become quite exhausting, as DCs in some phases are not at their home 	institution for many months </a:t>
            </a:r>
            <a:r>
              <a:rPr lang="en-GB" dirty="0">
                <a:solidFill>
                  <a:srgbClr val="002060"/>
                </a:solidFill>
                <a:sym typeface="Wingdings" panose="05000000000000000000" pitchFamily="2" charset="2"/>
              </a:rPr>
              <a:t> </a:t>
            </a:r>
            <a:r>
              <a:rPr lang="en-GB" dirty="0">
                <a:solidFill>
                  <a:srgbClr val="002060"/>
                </a:solidFill>
              </a:rPr>
              <a:t>has consequences for private life, place of living, well-being 	etc. </a:t>
            </a:r>
          </a:p>
          <a:p>
            <a:pPr marL="285750" indent="-285750">
              <a:buFontTx/>
              <a:buChar char="-"/>
            </a:pPr>
            <a:endParaRPr lang="en-GB" dirty="0">
              <a:solidFill>
                <a:srgbClr val="002060"/>
              </a:solidFill>
            </a:endParaRPr>
          </a:p>
          <a:p>
            <a:pPr lvl="1"/>
            <a:r>
              <a:rPr lang="en-GB" dirty="0">
                <a:solidFill>
                  <a:srgbClr val="C00000"/>
                </a:solidFill>
                <a:sym typeface="Wingdings" panose="05000000000000000000" pitchFamily="2" charset="2"/>
              </a:rPr>
              <a:t> Advice:</a:t>
            </a:r>
            <a:endParaRPr lang="en-GB" dirty="0">
              <a:solidFill>
                <a:srgbClr val="C00000"/>
              </a:solidFill>
            </a:endParaRPr>
          </a:p>
          <a:p>
            <a:pPr marL="742950" lvl="1" indent="-285750">
              <a:buFontTx/>
              <a:buChar char="-"/>
            </a:pPr>
            <a:r>
              <a:rPr lang="en-GB" dirty="0">
                <a:solidFill>
                  <a:srgbClr val="C00000"/>
                </a:solidFill>
              </a:rPr>
              <a:t>think relevance of academic and non-academic secondments when you plan the project</a:t>
            </a:r>
          </a:p>
          <a:p>
            <a:pPr marL="742950" lvl="1" indent="-285750">
              <a:buFontTx/>
              <a:buChar char="-"/>
            </a:pPr>
            <a:r>
              <a:rPr lang="en-GB" dirty="0">
                <a:solidFill>
                  <a:srgbClr val="C00000"/>
                </a:solidFill>
              </a:rPr>
              <a:t>Think feasible timing not least regarding length of secondments</a:t>
            </a:r>
          </a:p>
          <a:p>
            <a:pPr marL="742950" lvl="1" indent="-285750">
              <a:buFontTx/>
              <a:buChar char="-"/>
            </a:pPr>
            <a:r>
              <a:rPr lang="en-GB" dirty="0">
                <a:solidFill>
                  <a:srgbClr val="C00000"/>
                </a:solidFill>
              </a:rPr>
              <a:t>Give administrative support to the DCs for preparing the secondment, at the Coordinator, but especially also at the secondment entities (e.g. help with finding accommodation, provide important information/welcome leaflet, include in social settings etc.)</a:t>
            </a:r>
          </a:p>
          <a:p>
            <a:pPr lvl="1"/>
            <a:endParaRPr lang="en-GB" dirty="0">
              <a:solidFill>
                <a:srgbClr val="002060"/>
              </a:solidFill>
            </a:endParaRPr>
          </a:p>
          <a:p>
            <a:pPr marL="285750" indent="-285750">
              <a:buFontTx/>
              <a:buChar char="-"/>
            </a:pPr>
            <a:endParaRPr lang="en-GB" dirty="0">
              <a:solidFill>
                <a:srgbClr val="002060"/>
              </a:solidFill>
            </a:endParaRPr>
          </a:p>
          <a:p>
            <a:pPr marL="285750" indent="-285750">
              <a:buFontTx/>
              <a:buChar char="-"/>
            </a:pPr>
            <a:endParaRPr lang="nb-NO" dirty="0">
              <a:solidFill>
                <a:srgbClr val="002060"/>
              </a:solidFill>
            </a:endParaRPr>
          </a:p>
        </p:txBody>
      </p:sp>
    </p:spTree>
    <p:extLst>
      <p:ext uri="{BB962C8B-B14F-4D97-AF65-F5344CB8AC3E}">
        <p14:creationId xmlns:p14="http://schemas.microsoft.com/office/powerpoint/2010/main" val="3198981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CDF9D-2981-402F-1D11-BA70D6569FA9}"/>
            </a:ext>
          </a:extLst>
        </p:cNvPr>
        <p:cNvGrpSpPr/>
        <p:nvPr/>
      </p:nvGrpSpPr>
      <p:grpSpPr>
        <a:xfrm>
          <a:off x="0" y="0"/>
          <a:ext cx="0" cy="0"/>
          <a:chOff x="0" y="0"/>
          <a:chExt cx="0" cy="0"/>
        </a:xfrm>
      </p:grpSpPr>
      <p:pic>
        <p:nvPicPr>
          <p:cNvPr id="3" name="Grafikk 2">
            <a:extLst>
              <a:ext uri="{FF2B5EF4-FFF2-40B4-BE49-F238E27FC236}">
                <a16:creationId xmlns:a16="http://schemas.microsoft.com/office/drawing/2014/main" id="{747C6E8B-7644-4696-E694-81BE4556873B}"/>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534755" y="204951"/>
            <a:ext cx="1369806" cy="828000"/>
          </a:xfrm>
          <a:prstGeom prst="rect">
            <a:avLst/>
          </a:prstGeom>
        </p:spPr>
      </p:pic>
      <p:pic>
        <p:nvPicPr>
          <p:cNvPr id="5" name="Picture 48">
            <a:extLst>
              <a:ext uri="{FF2B5EF4-FFF2-40B4-BE49-F238E27FC236}">
                <a16:creationId xmlns:a16="http://schemas.microsoft.com/office/drawing/2014/main" id="{F14F027A-6348-10DC-E6B5-B2B9C07F60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55" y="6380556"/>
            <a:ext cx="1615887" cy="360000"/>
          </a:xfrm>
          <a:prstGeom prst="rect">
            <a:avLst/>
          </a:prstGeom>
        </p:spPr>
      </p:pic>
      <p:pic>
        <p:nvPicPr>
          <p:cNvPr id="4" name="Bilde 3" descr="Et bilde som inneholder utendørs, himmel, folk, gruppe&#10;&#10;Automatisk generert beskrivelse">
            <a:extLst>
              <a:ext uri="{FF2B5EF4-FFF2-40B4-BE49-F238E27FC236}">
                <a16:creationId xmlns:a16="http://schemas.microsoft.com/office/drawing/2014/main" id="{377B1625-A91A-2422-0AEE-E1607E9ADD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5299" y="500898"/>
            <a:ext cx="7890536" cy="4434481"/>
          </a:xfrm>
          <a:prstGeom prst="rect">
            <a:avLst/>
          </a:prstGeom>
          <a:effectLst>
            <a:outerShdw blurRad="50800" dist="38100" dir="2700000" algn="tl" rotWithShape="0">
              <a:prstClr val="black">
                <a:alpha val="40000"/>
              </a:prstClr>
            </a:outerShdw>
          </a:effectLst>
        </p:spPr>
      </p:pic>
      <p:sp>
        <p:nvSpPr>
          <p:cNvPr id="2" name="TekstSylinder 1">
            <a:extLst>
              <a:ext uri="{FF2B5EF4-FFF2-40B4-BE49-F238E27FC236}">
                <a16:creationId xmlns:a16="http://schemas.microsoft.com/office/drawing/2014/main" id="{0F566515-33F7-7A5A-7256-6605FBF5C216}"/>
              </a:ext>
            </a:extLst>
          </p:cNvPr>
          <p:cNvSpPr txBox="1"/>
          <p:nvPr/>
        </p:nvSpPr>
        <p:spPr>
          <a:xfrm>
            <a:off x="2215299" y="4960620"/>
            <a:ext cx="250704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Photo: Catherine Dupont, CNRS</a:t>
            </a:r>
          </a:p>
        </p:txBody>
      </p:sp>
      <p:sp>
        <p:nvSpPr>
          <p:cNvPr id="6" name="TekstSylinder 5">
            <a:extLst>
              <a:ext uri="{FF2B5EF4-FFF2-40B4-BE49-F238E27FC236}">
                <a16:creationId xmlns:a16="http://schemas.microsoft.com/office/drawing/2014/main" id="{5591EE97-2027-7973-102A-588FBCBA0878}"/>
              </a:ext>
            </a:extLst>
          </p:cNvPr>
          <p:cNvSpPr txBox="1"/>
          <p:nvPr/>
        </p:nvSpPr>
        <p:spPr>
          <a:xfrm>
            <a:off x="3139519" y="5360227"/>
            <a:ext cx="4244367" cy="1200329"/>
          </a:xfrm>
          <a:prstGeom prst="rect">
            <a:avLst/>
          </a:prstGeom>
          <a:noFill/>
        </p:spPr>
        <p:txBody>
          <a:bodyPr wrap="none" rtlCol="0">
            <a:spAutoFit/>
          </a:bodyPr>
          <a:lstStyle/>
          <a:p>
            <a:r>
              <a:rPr lang="nb-NO" sz="2400" dirty="0" err="1">
                <a:solidFill>
                  <a:schemeClr val="accent5">
                    <a:lumMod val="50000"/>
                  </a:schemeClr>
                </a:solidFill>
              </a:rPr>
              <a:t>Thank</a:t>
            </a:r>
            <a:r>
              <a:rPr lang="nb-NO" sz="2400" dirty="0">
                <a:solidFill>
                  <a:schemeClr val="accent5">
                    <a:lumMod val="50000"/>
                  </a:schemeClr>
                </a:solidFill>
              </a:rPr>
              <a:t> </a:t>
            </a:r>
            <a:r>
              <a:rPr lang="nb-NO" sz="2400" dirty="0" err="1">
                <a:solidFill>
                  <a:schemeClr val="accent5">
                    <a:lumMod val="50000"/>
                  </a:schemeClr>
                </a:solidFill>
              </a:rPr>
              <a:t>you</a:t>
            </a:r>
            <a:r>
              <a:rPr lang="nb-NO" sz="2400" dirty="0">
                <a:solidFill>
                  <a:schemeClr val="accent5">
                    <a:lumMod val="50000"/>
                  </a:schemeClr>
                </a:solidFill>
              </a:rPr>
              <a:t> for </a:t>
            </a:r>
            <a:r>
              <a:rPr lang="nb-NO" sz="2400" dirty="0" err="1">
                <a:solidFill>
                  <a:schemeClr val="accent5">
                    <a:lumMod val="50000"/>
                  </a:schemeClr>
                </a:solidFill>
              </a:rPr>
              <a:t>your</a:t>
            </a:r>
            <a:r>
              <a:rPr lang="nb-NO" sz="2400" dirty="0">
                <a:solidFill>
                  <a:schemeClr val="accent5">
                    <a:lumMod val="50000"/>
                  </a:schemeClr>
                </a:solidFill>
              </a:rPr>
              <a:t> </a:t>
            </a:r>
            <a:r>
              <a:rPr lang="nb-NO" sz="2400" dirty="0" err="1">
                <a:solidFill>
                  <a:schemeClr val="accent5">
                    <a:lumMod val="50000"/>
                  </a:schemeClr>
                </a:solidFill>
              </a:rPr>
              <a:t>attention</a:t>
            </a:r>
            <a:r>
              <a:rPr lang="nb-NO" sz="2400" dirty="0">
                <a:solidFill>
                  <a:schemeClr val="accent5">
                    <a:lumMod val="50000"/>
                  </a:schemeClr>
                </a:solidFill>
              </a:rPr>
              <a:t>!</a:t>
            </a:r>
          </a:p>
          <a:p>
            <a:endParaRPr lang="nb-NO" sz="2400" dirty="0">
              <a:solidFill>
                <a:schemeClr val="accent5">
                  <a:lumMod val="50000"/>
                </a:schemeClr>
              </a:solidFill>
            </a:endParaRPr>
          </a:p>
          <a:p>
            <a:r>
              <a:rPr lang="nb-NO" sz="2400" dirty="0" err="1">
                <a:solidFill>
                  <a:schemeClr val="accent5">
                    <a:lumMod val="50000"/>
                  </a:schemeClr>
                </a:solidFill>
              </a:rPr>
              <a:t>Follow</a:t>
            </a:r>
            <a:r>
              <a:rPr lang="nb-NO" sz="2400" dirty="0">
                <a:solidFill>
                  <a:schemeClr val="accent5">
                    <a:lumMod val="50000"/>
                  </a:schemeClr>
                </a:solidFill>
              </a:rPr>
              <a:t> </a:t>
            </a:r>
            <a:r>
              <a:rPr lang="nb-NO" sz="2400" dirty="0" err="1">
                <a:solidFill>
                  <a:schemeClr val="accent5">
                    <a:lumMod val="50000"/>
                  </a:schemeClr>
                </a:solidFill>
              </a:rPr>
              <a:t>us</a:t>
            </a:r>
            <a:r>
              <a:rPr lang="nb-NO" sz="2400" dirty="0">
                <a:solidFill>
                  <a:schemeClr val="accent5">
                    <a:lumMod val="50000"/>
                  </a:schemeClr>
                </a:solidFill>
              </a:rPr>
              <a:t> </a:t>
            </a:r>
            <a:r>
              <a:rPr lang="nb-NO" sz="2400" dirty="0" err="1">
                <a:solidFill>
                  <a:schemeClr val="accent5">
                    <a:lumMod val="50000"/>
                  </a:schemeClr>
                </a:solidFill>
              </a:rPr>
              <a:t>on</a:t>
            </a:r>
            <a:r>
              <a:rPr lang="nb-NO" sz="2400" dirty="0">
                <a:solidFill>
                  <a:schemeClr val="accent5">
                    <a:lumMod val="50000"/>
                  </a:schemeClr>
                </a:solidFill>
              </a:rPr>
              <a:t> </a:t>
            </a:r>
            <a:r>
              <a:rPr lang="nb-NO" sz="2400" dirty="0">
                <a:solidFill>
                  <a:schemeClr val="accent5">
                    <a:lumMod val="50000"/>
                  </a:schemeClr>
                </a:solidFill>
                <a:hlinkClick r:id="rId5">
                  <a:extLst>
                    <a:ext uri="{A12FA001-AC4F-418D-AE19-62706E023703}">
                      <ahyp:hlinkClr xmlns:ahyp="http://schemas.microsoft.com/office/drawing/2018/hyperlinkcolor" val="tx"/>
                    </a:ext>
                  </a:extLst>
                </a:hlinkClick>
              </a:rPr>
              <a:t>www.arche.uio.no</a:t>
            </a:r>
            <a:r>
              <a:rPr lang="nb-NO" sz="2400" dirty="0">
                <a:solidFill>
                  <a:schemeClr val="accent5">
                    <a:lumMod val="50000"/>
                  </a:schemeClr>
                </a:solidFill>
              </a:rPr>
              <a:t> </a:t>
            </a:r>
            <a:endParaRPr lang="nb-NO" sz="2400" dirty="0">
              <a:solidFill>
                <a:schemeClr val="accent5">
                  <a:lumMod val="50000"/>
                </a:schemeClr>
              </a:solidFill>
              <a:highlight>
                <a:srgbClr val="FFFF00"/>
              </a:highlight>
            </a:endParaRPr>
          </a:p>
        </p:txBody>
      </p:sp>
      <p:pic>
        <p:nvPicPr>
          <p:cNvPr id="8" name="Bilde 7">
            <a:extLst>
              <a:ext uri="{FF2B5EF4-FFF2-40B4-BE49-F238E27FC236}">
                <a16:creationId xmlns:a16="http://schemas.microsoft.com/office/drawing/2014/main" id="{7489D447-C5BA-2249-34D1-138148A36565}"/>
              </a:ext>
            </a:extLst>
          </p:cNvPr>
          <p:cNvPicPr>
            <a:picLocks noChangeAspect="1"/>
          </p:cNvPicPr>
          <p:nvPr/>
        </p:nvPicPr>
        <p:blipFill>
          <a:blip r:embed="rId6"/>
          <a:stretch>
            <a:fillRect/>
          </a:stretch>
        </p:blipFill>
        <p:spPr>
          <a:xfrm>
            <a:off x="7242776" y="6057883"/>
            <a:ext cx="769687" cy="381033"/>
          </a:xfrm>
          <a:prstGeom prst="rect">
            <a:avLst/>
          </a:prstGeom>
        </p:spPr>
      </p:pic>
      <p:pic>
        <p:nvPicPr>
          <p:cNvPr id="10" name="Bilde 9">
            <a:extLst>
              <a:ext uri="{FF2B5EF4-FFF2-40B4-BE49-F238E27FC236}">
                <a16:creationId xmlns:a16="http://schemas.microsoft.com/office/drawing/2014/main" id="{7530E5E0-3FB2-CB8F-BF48-A0298E6EF187}"/>
              </a:ext>
            </a:extLst>
          </p:cNvPr>
          <p:cNvPicPr>
            <a:picLocks noChangeAspect="1"/>
          </p:cNvPicPr>
          <p:nvPr/>
        </p:nvPicPr>
        <p:blipFill>
          <a:blip r:embed="rId7"/>
          <a:stretch>
            <a:fillRect/>
          </a:stretch>
        </p:blipFill>
        <p:spPr>
          <a:xfrm>
            <a:off x="8012463" y="6069086"/>
            <a:ext cx="326024" cy="358626"/>
          </a:xfrm>
          <a:prstGeom prst="rect">
            <a:avLst/>
          </a:prstGeom>
        </p:spPr>
      </p:pic>
    </p:spTree>
    <p:extLst>
      <p:ext uri="{BB962C8B-B14F-4D97-AF65-F5344CB8AC3E}">
        <p14:creationId xmlns:p14="http://schemas.microsoft.com/office/powerpoint/2010/main" val="1071865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6F5A5-9347-CCF2-0A54-05A760B6104D}"/>
            </a:ext>
          </a:extLst>
        </p:cNvPr>
        <p:cNvGrpSpPr/>
        <p:nvPr/>
      </p:nvGrpSpPr>
      <p:grpSpPr>
        <a:xfrm>
          <a:off x="0" y="0"/>
          <a:ext cx="0" cy="0"/>
          <a:chOff x="0" y="0"/>
          <a:chExt cx="0" cy="0"/>
        </a:xfrm>
      </p:grpSpPr>
      <p:pic>
        <p:nvPicPr>
          <p:cNvPr id="3" name="Grafikk 2">
            <a:extLst>
              <a:ext uri="{FF2B5EF4-FFF2-40B4-BE49-F238E27FC236}">
                <a16:creationId xmlns:a16="http://schemas.microsoft.com/office/drawing/2014/main" id="{354F7AA9-F91F-043E-A415-C289646A84E9}"/>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534755" y="204951"/>
            <a:ext cx="1369806" cy="828000"/>
          </a:xfrm>
          <a:prstGeom prst="rect">
            <a:avLst/>
          </a:prstGeom>
        </p:spPr>
      </p:pic>
      <p:pic>
        <p:nvPicPr>
          <p:cNvPr id="5" name="Picture 48">
            <a:extLst>
              <a:ext uri="{FF2B5EF4-FFF2-40B4-BE49-F238E27FC236}">
                <a16:creationId xmlns:a16="http://schemas.microsoft.com/office/drawing/2014/main" id="{7BC70CA9-B7B0-77AC-A5E1-F32234FAA6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55" y="6380556"/>
            <a:ext cx="1615887" cy="360000"/>
          </a:xfrm>
          <a:prstGeom prst="rect">
            <a:avLst/>
          </a:prstGeom>
        </p:spPr>
      </p:pic>
      <p:pic>
        <p:nvPicPr>
          <p:cNvPr id="6" name="Picture 19">
            <a:extLst>
              <a:ext uri="{FF2B5EF4-FFF2-40B4-BE49-F238E27FC236}">
                <a16:creationId xmlns:a16="http://schemas.microsoft.com/office/drawing/2014/main" id="{BEF4BE6C-2FCE-4C9D-7BF5-67514D0D6096}"/>
              </a:ext>
            </a:extLst>
          </p:cNvPr>
          <p:cNvPicPr>
            <a:picLocks noChangeAspect="1"/>
          </p:cNvPicPr>
          <p:nvPr/>
        </p:nvPicPr>
        <p:blipFill>
          <a:blip r:embed="rId4"/>
          <a:stretch>
            <a:fillRect/>
          </a:stretch>
        </p:blipFill>
        <p:spPr>
          <a:xfrm>
            <a:off x="119741" y="59095"/>
            <a:ext cx="6211611" cy="4573476"/>
          </a:xfrm>
          <a:prstGeom prst="rect">
            <a:avLst/>
          </a:prstGeom>
          <a:solidFill>
            <a:schemeClr val="accent2"/>
          </a:solidFill>
          <a:ln>
            <a:solidFill>
              <a:schemeClr val="accent5"/>
            </a:solidFill>
          </a:ln>
          <a:effectLst>
            <a:outerShdw blurRad="50800" dist="38100" algn="l" rotWithShape="0">
              <a:prstClr val="black">
                <a:alpha val="40000"/>
              </a:prstClr>
            </a:outerShdw>
          </a:effectLst>
        </p:spPr>
      </p:pic>
      <p:sp>
        <p:nvSpPr>
          <p:cNvPr id="9" name="Ellipse 8">
            <a:extLst>
              <a:ext uri="{FF2B5EF4-FFF2-40B4-BE49-F238E27FC236}">
                <a16:creationId xmlns:a16="http://schemas.microsoft.com/office/drawing/2014/main" id="{1B2E2538-FFB9-B892-40B7-F26F21DC3B99}"/>
              </a:ext>
            </a:extLst>
          </p:cNvPr>
          <p:cNvSpPr/>
          <p:nvPr/>
        </p:nvSpPr>
        <p:spPr>
          <a:xfrm>
            <a:off x="856528" y="3773348"/>
            <a:ext cx="4514126" cy="85922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Bilde 1">
            <a:extLst>
              <a:ext uri="{FF2B5EF4-FFF2-40B4-BE49-F238E27FC236}">
                <a16:creationId xmlns:a16="http://schemas.microsoft.com/office/drawing/2014/main" id="{4A15EF65-1397-C4FE-421C-6790D4673F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741" y="4833577"/>
            <a:ext cx="1176624" cy="1176624"/>
          </a:xfrm>
          <a:prstGeom prst="rect">
            <a:avLst/>
          </a:prstGeom>
        </p:spPr>
      </p:pic>
      <p:sp>
        <p:nvSpPr>
          <p:cNvPr id="4" name="TekstSylinder 3">
            <a:extLst>
              <a:ext uri="{FF2B5EF4-FFF2-40B4-BE49-F238E27FC236}">
                <a16:creationId xmlns:a16="http://schemas.microsoft.com/office/drawing/2014/main" id="{823E0A18-BC8A-AE12-2BC7-7EC459E8E516}"/>
              </a:ext>
            </a:extLst>
          </p:cNvPr>
          <p:cNvSpPr txBox="1"/>
          <p:nvPr/>
        </p:nvSpPr>
        <p:spPr>
          <a:xfrm>
            <a:off x="4428587" y="4632571"/>
            <a:ext cx="1902765" cy="646331"/>
          </a:xfrm>
          <a:prstGeom prst="rect">
            <a:avLst/>
          </a:prstGeom>
          <a:noFill/>
        </p:spPr>
        <p:txBody>
          <a:bodyPr wrap="none" rtlCol="0">
            <a:spAutoFit/>
          </a:bodyPr>
          <a:lstStyle/>
          <a:p>
            <a:r>
              <a:rPr lang="nb-NO" dirty="0">
                <a:hlinkClick r:id="rId6"/>
              </a:rPr>
              <a:t>www.arche.uio.no</a:t>
            </a:r>
            <a:endParaRPr lang="nb-NO" dirty="0"/>
          </a:p>
          <a:p>
            <a:endParaRPr lang="nb-NO" dirty="0"/>
          </a:p>
        </p:txBody>
      </p:sp>
      <p:sp>
        <p:nvSpPr>
          <p:cNvPr id="7" name="TextBox 1">
            <a:extLst>
              <a:ext uri="{FF2B5EF4-FFF2-40B4-BE49-F238E27FC236}">
                <a16:creationId xmlns:a16="http://schemas.microsoft.com/office/drawing/2014/main" id="{A5924B29-6C79-4374-4916-33D8AA8EF5EF}"/>
              </a:ext>
            </a:extLst>
          </p:cNvPr>
          <p:cNvSpPr txBox="1"/>
          <p:nvPr/>
        </p:nvSpPr>
        <p:spPr>
          <a:xfrm>
            <a:off x="6572987" y="400359"/>
            <a:ext cx="5120452" cy="6340197"/>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accent6">
                    <a:lumMod val="50000"/>
                  </a:schemeClr>
                </a:solidFill>
                <a:effectLst/>
                <a:uLnTx/>
                <a:uFillTx/>
                <a:latin typeface="Arial"/>
              </a:rPr>
              <a:t>HORIZON</a:t>
            </a:r>
            <a:r>
              <a:rPr kumimoji="0" lang="en-GB" sz="1800" b="1" i="0" u="none" strike="noStrike" kern="1200" cap="none" spc="0" normalizeH="0" noProof="0" dirty="0">
                <a:ln>
                  <a:noFill/>
                </a:ln>
                <a:solidFill>
                  <a:schemeClr val="accent6">
                    <a:lumMod val="50000"/>
                  </a:schemeClr>
                </a:solidFill>
                <a:effectLst/>
                <a:uLnTx/>
                <a:uFillTx/>
                <a:latin typeface="Arial"/>
              </a:rPr>
              <a:t> MSCA Doctoral network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accent6">
                    <a:lumMod val="50000"/>
                  </a:schemeClr>
                </a:solidFill>
                <a:latin typeface="Arial"/>
              </a:rPr>
              <a:t>101119258 – ArCHe – HORIZON-MSCA-20220DN-01</a:t>
            </a:r>
            <a:endParaRPr kumimoji="0" lang="en-GB" sz="1000" i="0" u="none" strike="noStrike" kern="1200" cap="none" spc="0" normalizeH="0" baseline="0" noProof="0" dirty="0">
              <a:ln>
                <a:noFill/>
              </a:ln>
              <a:solidFill>
                <a:schemeClr val="accent6">
                  <a:lumMod val="50000"/>
                </a:schemeClr>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chemeClr val="accent6">
                  <a:lumMod val="50000"/>
                </a:schemeClr>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accent6">
                    <a:lumMod val="50000"/>
                  </a:schemeClr>
                </a:solidFill>
                <a:effectLst/>
                <a:uLnTx/>
                <a:uFillTx/>
                <a:latin typeface="Arial"/>
              </a:rPr>
              <a:t>What?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schemeClr val="accent6">
                    <a:lumMod val="50000"/>
                  </a:schemeClr>
                </a:solidFill>
                <a:effectLst/>
                <a:uLnTx/>
                <a:uFillTx/>
                <a:latin typeface="Arial"/>
              </a:rPr>
              <a:t>2.737.416,60 €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schemeClr val="accent6">
                    <a:lumMod val="50000"/>
                  </a:schemeClr>
                </a:solidFill>
                <a:effectLst/>
                <a:uLnTx/>
                <a:uFillTx/>
                <a:latin typeface="Arial"/>
              </a:rPr>
              <a:t>10 individual PhD-projects</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schemeClr val="accent6">
                    <a:lumMod val="50000"/>
                  </a:schemeClr>
                </a:solidFill>
                <a:effectLst/>
                <a:uLnTx/>
                <a:uFillTx/>
                <a:latin typeface="Arial"/>
              </a:rPr>
              <a:t>an encompassing Joint Training Programme including academic and non-academic secondments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chemeClr val="accent6">
                  <a:lumMod val="50000"/>
                </a:schemeClr>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chemeClr val="accent6">
                    <a:lumMod val="50000"/>
                  </a:schemeClr>
                </a:solidFill>
                <a:effectLst/>
                <a:uLnTx/>
                <a:uFillTx/>
                <a:latin typeface="Arial"/>
              </a:rPr>
              <a:t>Who?</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nb-NO" sz="1800" b="0" i="0" u="none" strike="noStrike" kern="1200" cap="none" spc="0" normalizeH="0" baseline="0" noProof="0" dirty="0" err="1">
                <a:ln>
                  <a:noFill/>
                </a:ln>
                <a:solidFill>
                  <a:schemeClr val="accent6">
                    <a:lumMod val="50000"/>
                  </a:schemeClr>
                </a:solidFill>
                <a:effectLst/>
                <a:uLnTx/>
                <a:uFillTx/>
                <a:latin typeface="Arial"/>
              </a:rPr>
              <a:t>Coordinator</a:t>
            </a:r>
            <a:r>
              <a:rPr kumimoji="0" lang="nb-NO" sz="1800" b="0" i="0" u="none" strike="noStrike" kern="1200" cap="none" spc="0" normalizeH="0" baseline="0" noProof="0" dirty="0">
                <a:ln>
                  <a:noFill/>
                </a:ln>
                <a:solidFill>
                  <a:schemeClr val="accent6">
                    <a:lumMod val="50000"/>
                  </a:schemeClr>
                </a:solidFill>
                <a:effectLst/>
                <a:uLnTx/>
                <a:uFillTx/>
                <a:latin typeface="Arial"/>
              </a:rPr>
              <a:t>: </a:t>
            </a:r>
            <a:r>
              <a:rPr kumimoji="0" lang="nb-NO" sz="1800" b="0" i="0" u="none" strike="noStrike" kern="1200" cap="none" spc="0" normalizeH="0" baseline="0" noProof="0" dirty="0" err="1">
                <a:ln>
                  <a:noFill/>
                </a:ln>
                <a:solidFill>
                  <a:schemeClr val="accent6">
                    <a:lumMod val="50000"/>
                  </a:schemeClr>
                </a:solidFill>
                <a:effectLst/>
                <a:uLnTx/>
                <a:uFillTx/>
                <a:latin typeface="Arial"/>
              </a:rPr>
              <a:t>University</a:t>
            </a:r>
            <a:r>
              <a:rPr kumimoji="0" lang="nb-NO" sz="1800" b="0" i="0" u="none" strike="noStrike" kern="1200" cap="none" spc="0" normalizeH="0" baseline="0" noProof="0" dirty="0">
                <a:ln>
                  <a:noFill/>
                </a:ln>
                <a:solidFill>
                  <a:schemeClr val="accent6">
                    <a:lumMod val="50000"/>
                  </a:schemeClr>
                </a:solidFill>
                <a:effectLst/>
                <a:uLnTx/>
                <a:uFillTx/>
                <a:latin typeface="Arial"/>
              </a:rPr>
              <a:t> of Oslo, Museum of Cultural History</a:t>
            </a:r>
            <a:endParaRPr lang="nb-NO" dirty="0">
              <a:solidFill>
                <a:schemeClr val="accent6">
                  <a:lumMod val="50000"/>
                </a:schemeClr>
              </a:solidFill>
              <a:latin typeface="Arial"/>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nb-NO" sz="1800" b="0" i="0" u="none" strike="noStrike" kern="1200" cap="none" spc="0" normalizeH="0" baseline="0" noProof="0" dirty="0">
                <a:ln>
                  <a:noFill/>
                </a:ln>
                <a:solidFill>
                  <a:schemeClr val="accent6">
                    <a:lumMod val="50000"/>
                  </a:schemeClr>
                </a:solidFill>
                <a:effectLst/>
                <a:uLnTx/>
                <a:uFillTx/>
                <a:latin typeface="Arial"/>
              </a:rPr>
              <a:t>Project </a:t>
            </a:r>
            <a:r>
              <a:rPr kumimoji="0" lang="nb-NO" sz="1800" b="0" i="0" u="none" strike="noStrike" kern="1200" cap="none" spc="0" normalizeH="0" baseline="0" noProof="0" dirty="0" err="1">
                <a:ln>
                  <a:noFill/>
                </a:ln>
                <a:solidFill>
                  <a:schemeClr val="accent6">
                    <a:lumMod val="50000"/>
                  </a:schemeClr>
                </a:solidFill>
                <a:effectLst/>
                <a:uLnTx/>
                <a:uFillTx/>
                <a:latin typeface="Arial"/>
              </a:rPr>
              <a:t>Coordinator</a:t>
            </a:r>
            <a:r>
              <a:rPr kumimoji="0" lang="nb-NO" sz="1800" b="0" i="0" u="none" strike="noStrike" kern="1200" cap="none" spc="0" normalizeH="0" baseline="0" noProof="0" dirty="0">
                <a:ln>
                  <a:noFill/>
                </a:ln>
                <a:solidFill>
                  <a:schemeClr val="accent6">
                    <a:lumMod val="50000"/>
                  </a:schemeClr>
                </a:solidFill>
                <a:effectLst/>
                <a:uLnTx/>
                <a:uFillTx/>
                <a:latin typeface="Arial"/>
              </a:rPr>
              <a:t> (</a:t>
            </a:r>
            <a:r>
              <a:rPr lang="nb-NO" dirty="0">
                <a:solidFill>
                  <a:schemeClr val="accent6">
                    <a:lumMod val="50000"/>
                  </a:schemeClr>
                </a:solidFill>
                <a:latin typeface="Arial"/>
              </a:rPr>
              <a:t>Leader</a:t>
            </a:r>
            <a:r>
              <a:rPr kumimoji="0" lang="nb-NO" sz="1800" b="0" i="0" u="none" strike="noStrike" kern="1200" cap="none" spc="0" normalizeH="0" baseline="0" noProof="0" dirty="0">
                <a:ln>
                  <a:noFill/>
                </a:ln>
                <a:solidFill>
                  <a:schemeClr val="accent6">
                    <a:lumMod val="50000"/>
                  </a:schemeClr>
                </a:solidFill>
                <a:effectLst/>
                <a:uLnTx/>
                <a:uFillTx/>
                <a:latin typeface="Arial"/>
              </a:rPr>
              <a:t>): Almut Schülke</a:t>
            </a:r>
          </a:p>
          <a:p>
            <a:pPr marL="342900" lvl="0" indent="-342900">
              <a:buFontTx/>
              <a:buChar char="-"/>
              <a:defRPr/>
            </a:pPr>
            <a:r>
              <a:rPr lang="nb-NO" dirty="0">
                <a:solidFill>
                  <a:schemeClr val="accent6">
                    <a:lumMod val="50000"/>
                  </a:schemeClr>
                </a:solidFill>
                <a:latin typeface="Arial"/>
              </a:rPr>
              <a:t>6 </a:t>
            </a:r>
            <a:r>
              <a:rPr lang="nb-NO" dirty="0" err="1">
                <a:solidFill>
                  <a:schemeClr val="accent6">
                    <a:lumMod val="50000"/>
                  </a:schemeClr>
                </a:solidFill>
                <a:latin typeface="Arial"/>
              </a:rPr>
              <a:t>Beneficiaries</a:t>
            </a:r>
            <a:r>
              <a:rPr lang="nb-NO" dirty="0">
                <a:solidFill>
                  <a:schemeClr val="accent6">
                    <a:lumMod val="50000"/>
                  </a:schemeClr>
                </a:solidFill>
                <a:latin typeface="Arial"/>
              </a:rPr>
              <a:t> - </a:t>
            </a:r>
            <a:r>
              <a:rPr lang="nb-NO" dirty="0" err="1">
                <a:solidFill>
                  <a:schemeClr val="accent6">
                    <a:lumMod val="50000"/>
                  </a:schemeClr>
                </a:solidFill>
                <a:latin typeface="Arial"/>
              </a:rPr>
              <a:t>housing</a:t>
            </a:r>
            <a:r>
              <a:rPr lang="nb-NO" dirty="0">
                <a:solidFill>
                  <a:schemeClr val="accent6">
                    <a:lumMod val="50000"/>
                  </a:schemeClr>
                </a:solidFill>
                <a:latin typeface="Arial"/>
              </a:rPr>
              <a:t> </a:t>
            </a:r>
            <a:r>
              <a:rPr lang="nb-NO" dirty="0" err="1">
                <a:solidFill>
                  <a:schemeClr val="accent6">
                    <a:lumMod val="50000"/>
                  </a:schemeClr>
                </a:solidFill>
                <a:latin typeface="Arial"/>
              </a:rPr>
              <a:t>the</a:t>
            </a:r>
            <a:r>
              <a:rPr lang="nb-NO" dirty="0">
                <a:solidFill>
                  <a:schemeClr val="accent6">
                    <a:lumMod val="50000"/>
                  </a:schemeClr>
                </a:solidFill>
                <a:latin typeface="Arial"/>
              </a:rPr>
              <a:t> </a:t>
            </a:r>
            <a:r>
              <a:rPr lang="nb-NO" dirty="0" err="1">
                <a:solidFill>
                  <a:schemeClr val="accent6">
                    <a:lumMod val="50000"/>
                  </a:schemeClr>
                </a:solidFill>
                <a:latin typeface="Arial"/>
              </a:rPr>
              <a:t>ten</a:t>
            </a:r>
            <a:r>
              <a:rPr lang="nb-NO" dirty="0">
                <a:solidFill>
                  <a:schemeClr val="accent6">
                    <a:lumMod val="50000"/>
                  </a:schemeClr>
                </a:solidFill>
                <a:latin typeface="Arial"/>
              </a:rPr>
              <a:t> </a:t>
            </a:r>
            <a:r>
              <a:rPr lang="nb-NO" dirty="0" err="1">
                <a:solidFill>
                  <a:schemeClr val="accent6">
                    <a:lumMod val="50000"/>
                  </a:schemeClr>
                </a:solidFill>
                <a:latin typeface="Arial"/>
              </a:rPr>
              <a:t>PhD</a:t>
            </a:r>
            <a:r>
              <a:rPr lang="nb-NO" dirty="0">
                <a:solidFill>
                  <a:schemeClr val="accent6">
                    <a:lumMod val="50000"/>
                  </a:schemeClr>
                </a:solidFill>
                <a:latin typeface="Arial"/>
              </a:rPr>
              <a:t>-students</a:t>
            </a:r>
          </a:p>
          <a:p>
            <a:pPr marL="342900" lvl="0" indent="-342900">
              <a:buFontTx/>
              <a:buChar char="-"/>
              <a:defRPr/>
            </a:pPr>
            <a:r>
              <a:rPr lang="nb-NO" dirty="0">
                <a:solidFill>
                  <a:schemeClr val="accent6">
                    <a:lumMod val="50000"/>
                  </a:schemeClr>
                </a:solidFill>
                <a:latin typeface="Arial"/>
              </a:rPr>
              <a:t>9 Associated partners - providing secondments/</a:t>
            </a:r>
            <a:r>
              <a:rPr lang="nb-NO" dirty="0" err="1">
                <a:solidFill>
                  <a:schemeClr val="accent6">
                    <a:lumMod val="50000"/>
                  </a:schemeClr>
                </a:solidFill>
                <a:latin typeface="Arial"/>
              </a:rPr>
              <a:t>internships</a:t>
            </a:r>
            <a:r>
              <a:rPr lang="nb-NO" dirty="0">
                <a:solidFill>
                  <a:schemeClr val="accent6">
                    <a:lumMod val="50000"/>
                  </a:schemeClr>
                </a:solidFill>
                <a:latin typeface="Arial"/>
              </a:rPr>
              <a:t>, (</a:t>
            </a:r>
            <a:r>
              <a:rPr lang="nb-NO" dirty="0" err="1">
                <a:solidFill>
                  <a:schemeClr val="accent6">
                    <a:lumMod val="50000"/>
                  </a:schemeClr>
                </a:solidFill>
                <a:latin typeface="Arial"/>
              </a:rPr>
              <a:t>practical</a:t>
            </a:r>
            <a:r>
              <a:rPr lang="nb-NO" dirty="0">
                <a:solidFill>
                  <a:schemeClr val="accent6">
                    <a:lumMod val="50000"/>
                  </a:schemeClr>
                </a:solidFill>
                <a:latin typeface="Arial"/>
              </a:rPr>
              <a:t>) training, co-</a:t>
            </a:r>
            <a:r>
              <a:rPr lang="nb-NO" dirty="0" err="1">
                <a:solidFill>
                  <a:schemeClr val="accent6">
                    <a:lumMod val="50000"/>
                  </a:schemeClr>
                </a:solidFill>
                <a:latin typeface="Arial"/>
              </a:rPr>
              <a:t>supervision</a:t>
            </a:r>
            <a:endParaRPr kumimoji="0" lang="nb-NO" sz="1800" b="0" i="0" u="none" strike="noStrike" kern="1200" cap="none" spc="0" normalizeH="0" baseline="0" noProof="0" dirty="0">
              <a:ln>
                <a:noFill/>
              </a:ln>
              <a:solidFill>
                <a:schemeClr val="accent6">
                  <a:lumMod val="50000"/>
                </a:schemeClr>
              </a:solidFill>
              <a:effectLst/>
              <a:uLnTx/>
              <a:uFillTx/>
              <a:latin typeface="Arial"/>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nb-NO" sz="1800" b="0" i="0" u="none" strike="noStrike" kern="1200" cap="none" spc="0" normalizeH="0" baseline="0" noProof="0" dirty="0">
              <a:ln>
                <a:noFill/>
              </a:ln>
              <a:solidFill>
                <a:schemeClr val="accent6">
                  <a:lumMod val="50000"/>
                </a:schemeClr>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err="1">
                <a:ln>
                  <a:noFill/>
                </a:ln>
                <a:solidFill>
                  <a:schemeClr val="accent6">
                    <a:lumMod val="50000"/>
                  </a:schemeClr>
                </a:solidFill>
                <a:effectLst/>
                <a:uLnTx/>
                <a:uFillTx/>
                <a:latin typeface="Arial"/>
              </a:rPr>
              <a:t>When</a:t>
            </a:r>
            <a:r>
              <a:rPr kumimoji="0" lang="nb-NO" sz="1800" b="1" i="0" u="none" strike="noStrike" kern="1200" cap="none" spc="0" normalizeH="0" baseline="0" noProof="0" dirty="0">
                <a:ln>
                  <a:noFill/>
                </a:ln>
                <a:solidFill>
                  <a:schemeClr val="accent6">
                    <a:lumMod val="50000"/>
                  </a:schemeClr>
                </a:solidFill>
                <a:effectLst/>
                <a:uLnTx/>
                <a:uFillTx/>
                <a:latin typeface="Arial"/>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800" i="0" u="none" strike="noStrike" kern="1200" cap="none" spc="0" normalizeH="0" baseline="0" noProof="0" dirty="0">
                <a:ln>
                  <a:noFill/>
                </a:ln>
                <a:solidFill>
                  <a:schemeClr val="accent6">
                    <a:lumMod val="50000"/>
                  </a:schemeClr>
                </a:solidFill>
                <a:effectLst/>
                <a:uLnTx/>
                <a:uFillTx/>
                <a:latin typeface="Arial"/>
              </a:rPr>
              <a:t>Project period: 01.01.2024 – 31.12.2027</a:t>
            </a:r>
            <a:endParaRPr kumimoji="0" lang="en-GB" sz="1800" b="1" i="0" u="none" strike="noStrike" kern="1200" cap="none" spc="0" normalizeH="0" baseline="0" noProof="0" dirty="0">
              <a:ln>
                <a:noFill/>
              </a:ln>
              <a:solidFill>
                <a:schemeClr val="accent6">
                  <a:lumMod val="50000"/>
                </a:schemeClr>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chemeClr val="accent6">
                  <a:lumMod val="50000"/>
                </a:schemeClr>
              </a:solidFill>
              <a:effectLst/>
              <a:uLnTx/>
              <a:uFillTx/>
              <a:latin typeface="Arial"/>
            </a:endParaRPr>
          </a:p>
        </p:txBody>
      </p:sp>
    </p:spTree>
    <p:extLst>
      <p:ext uri="{BB962C8B-B14F-4D97-AF65-F5344CB8AC3E}">
        <p14:creationId xmlns:p14="http://schemas.microsoft.com/office/powerpoint/2010/main" val="302220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k 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523336" y="203662"/>
            <a:ext cx="2301875" cy="1391401"/>
          </a:xfrm>
          <a:prstGeom prst="rect">
            <a:avLst/>
          </a:prstGeom>
        </p:spPr>
      </p:pic>
      <p:sp>
        <p:nvSpPr>
          <p:cNvPr id="5" name="Rectangle 2"/>
          <p:cNvSpPr>
            <a:spLocks noChangeArrowheads="1"/>
          </p:cNvSpPr>
          <p:nvPr/>
        </p:nvSpPr>
        <p:spPr bwMode="auto">
          <a:xfrm>
            <a:off x="0" y="-249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152352"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694" y="5703490"/>
            <a:ext cx="3293226" cy="73369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91" y="3261192"/>
            <a:ext cx="2878160" cy="167034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69618" y="4647311"/>
            <a:ext cx="664738" cy="66473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552" y="4640385"/>
            <a:ext cx="1884258" cy="62822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14290" y="3646326"/>
            <a:ext cx="1593103" cy="614937"/>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77944" y="4656049"/>
            <a:ext cx="650163" cy="771373"/>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2979" y="4617210"/>
            <a:ext cx="1993334" cy="530956"/>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57824" y="4656049"/>
            <a:ext cx="649511" cy="674137"/>
          </a:xfrm>
          <a:prstGeom prst="rect">
            <a:avLst/>
          </a:prstGeom>
        </p:spPr>
      </p:pic>
      <p:pic>
        <p:nvPicPr>
          <p:cNvPr id="17" name="Picture 16"/>
          <p:cNvPicPr>
            <a:picLocks noChangeAspect="1"/>
          </p:cNvPicPr>
          <p:nvPr/>
        </p:nvPicPr>
        <p:blipFill>
          <a:blip r:embed="rId11"/>
          <a:stretch>
            <a:fillRect/>
          </a:stretch>
        </p:blipFill>
        <p:spPr>
          <a:xfrm>
            <a:off x="3917265" y="4656049"/>
            <a:ext cx="1379372" cy="453278"/>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21810" y="3833753"/>
            <a:ext cx="2050829" cy="532700"/>
          </a:xfrm>
          <a:prstGeom prst="rect">
            <a:avLst/>
          </a:prstGeom>
        </p:spPr>
      </p:pic>
      <p:pic>
        <p:nvPicPr>
          <p:cNvPr id="21" name="Picture 20"/>
          <p:cNvPicPr>
            <a:picLocks noChangeAspect="1"/>
          </p:cNvPicPr>
          <p:nvPr/>
        </p:nvPicPr>
        <p:blipFill rotWithShape="1">
          <a:blip r:embed="rId13"/>
          <a:srcRect l="8767" t="8531" r="4345"/>
          <a:stretch/>
        </p:blipFill>
        <p:spPr>
          <a:xfrm>
            <a:off x="4758687" y="3633758"/>
            <a:ext cx="1075900" cy="914703"/>
          </a:xfrm>
          <a:prstGeom prst="rect">
            <a:avLst/>
          </a:prstGeom>
        </p:spPr>
      </p:pic>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01143" y="3708335"/>
            <a:ext cx="1472682" cy="552928"/>
          </a:xfrm>
          <a:prstGeom prst="rect">
            <a:avLst/>
          </a:prstGeom>
        </p:spPr>
      </p:pic>
      <p:pic>
        <p:nvPicPr>
          <p:cNvPr id="23" name="Picture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03848" y="4653050"/>
            <a:ext cx="1384303" cy="501022"/>
          </a:xfrm>
          <a:prstGeom prst="rect">
            <a:avLst/>
          </a:prstGeom>
        </p:spPr>
      </p:pic>
      <p:pic>
        <p:nvPicPr>
          <p:cNvPr id="25" name="Picture 24"/>
          <p:cNvPicPr>
            <a:picLocks noChangeAspect="1"/>
          </p:cNvPicPr>
          <p:nvPr/>
        </p:nvPicPr>
        <p:blipFill>
          <a:blip r:embed="rId16"/>
          <a:stretch>
            <a:fillRect/>
          </a:stretch>
        </p:blipFill>
        <p:spPr>
          <a:xfrm>
            <a:off x="2413072" y="4647311"/>
            <a:ext cx="1420114" cy="414200"/>
          </a:xfrm>
          <a:prstGeom prst="rect">
            <a:avLst/>
          </a:prstGeom>
        </p:spPr>
      </p:pic>
      <p:pic>
        <p:nvPicPr>
          <p:cNvPr id="9" name="Picture 8" descr="A blue circle with white text&#10;&#10;AI-generated content may be incorrect.">
            <a:extLst>
              <a:ext uri="{FF2B5EF4-FFF2-40B4-BE49-F238E27FC236}">
                <a16:creationId xmlns:a16="http://schemas.microsoft.com/office/drawing/2014/main" id="{7BE335C9-669F-AED4-E14D-4EC4B025AB7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43740" y="3662131"/>
            <a:ext cx="869887" cy="857958"/>
          </a:xfrm>
          <a:prstGeom prst="rect">
            <a:avLst/>
          </a:prstGeom>
        </p:spPr>
      </p:pic>
      <p:sp>
        <p:nvSpPr>
          <p:cNvPr id="7" name="TekstSylinder 6">
            <a:extLst>
              <a:ext uri="{FF2B5EF4-FFF2-40B4-BE49-F238E27FC236}">
                <a16:creationId xmlns:a16="http://schemas.microsoft.com/office/drawing/2014/main" id="{31057CA6-CA72-E429-943A-FEEA9CB58E44}"/>
              </a:ext>
            </a:extLst>
          </p:cNvPr>
          <p:cNvSpPr txBox="1"/>
          <p:nvPr/>
        </p:nvSpPr>
        <p:spPr>
          <a:xfrm>
            <a:off x="185989" y="392197"/>
            <a:ext cx="2583180" cy="2308324"/>
          </a:xfrm>
          <a:prstGeom prst="rect">
            <a:avLst/>
          </a:prstGeom>
          <a:noFill/>
        </p:spPr>
        <p:txBody>
          <a:bodyPr wrap="square" rtlCol="0">
            <a:spAutoFit/>
          </a:bodyPr>
          <a:lstStyle/>
          <a:p>
            <a:pPr>
              <a:buNone/>
            </a:pPr>
            <a:r>
              <a:rPr lang="en-US" sz="1200" i="1" dirty="0"/>
              <a:t>Funded by the European Union under the Horizon Europe Marie </a:t>
            </a:r>
            <a:r>
              <a:rPr lang="en-US" sz="1200" i="1" dirty="0" err="1"/>
              <a:t>Skłodowska</a:t>
            </a:r>
            <a:r>
              <a:rPr lang="en-US" sz="1200" i="1" dirty="0"/>
              <a:t>‑Curie Actions (Grant Agreement No. 101119258).</a:t>
            </a:r>
            <a:endParaRPr lang="en-US" sz="1200" dirty="0"/>
          </a:p>
          <a:p>
            <a:pPr>
              <a:buNone/>
            </a:pPr>
            <a:endParaRPr lang="en-US" sz="1200" b="1" dirty="0"/>
          </a:p>
          <a:p>
            <a:pPr>
              <a:buNone/>
            </a:pPr>
            <a:r>
              <a:rPr lang="en-US" sz="1200" i="1" dirty="0"/>
              <a:t>Views and opinions expressed are however those of the author(s) only and do not necessarily reflect those of the European Union or the granting authority. Neither the European Union nor the granting authority can be held responsible for them.</a:t>
            </a:r>
            <a:endParaRPr lang="en-US" sz="1200" dirty="0"/>
          </a:p>
        </p:txBody>
      </p:sp>
      <p:pic>
        <p:nvPicPr>
          <p:cNvPr id="16" name="Bilde 15">
            <a:extLst>
              <a:ext uri="{FF2B5EF4-FFF2-40B4-BE49-F238E27FC236}">
                <a16:creationId xmlns:a16="http://schemas.microsoft.com/office/drawing/2014/main" id="{B3130B7C-EB73-A6E0-BE29-886866F14ED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567099" y="691174"/>
            <a:ext cx="5353281" cy="2681361"/>
          </a:xfrm>
          <a:prstGeom prst="rect">
            <a:avLst/>
          </a:prstGeom>
        </p:spPr>
      </p:pic>
      <p:pic>
        <p:nvPicPr>
          <p:cNvPr id="19" name="Bilde 18">
            <a:extLst>
              <a:ext uri="{FF2B5EF4-FFF2-40B4-BE49-F238E27FC236}">
                <a16:creationId xmlns:a16="http://schemas.microsoft.com/office/drawing/2014/main" id="{E530C9CF-62D9-A7AF-395C-A4F8BDE3DC2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512257" y="1678459"/>
            <a:ext cx="1176624" cy="1176624"/>
          </a:xfrm>
          <a:prstGeom prst="rect">
            <a:avLst/>
          </a:prstGeom>
        </p:spPr>
      </p:pic>
    </p:spTree>
    <p:extLst>
      <p:ext uri="{BB962C8B-B14F-4D97-AF65-F5344CB8AC3E}">
        <p14:creationId xmlns:p14="http://schemas.microsoft.com/office/powerpoint/2010/main" val="2538075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A2E19000-18EF-8766-04A3-7712AEFE174A}"/>
              </a:ext>
            </a:extLst>
          </p:cNvPr>
          <p:cNvSpPr txBox="1"/>
          <p:nvPr/>
        </p:nvSpPr>
        <p:spPr>
          <a:xfrm>
            <a:off x="1597737" y="3482726"/>
            <a:ext cx="9828693" cy="3170099"/>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ts val="0"/>
              </a:spcBef>
              <a:spcAft>
                <a:spcPts val="0"/>
              </a:spcAft>
              <a:buClrTx/>
              <a:buSzTx/>
              <a:buFontTx/>
              <a:buChar char="-"/>
              <a:tabLst/>
              <a:defRPr/>
            </a:pPr>
            <a:r>
              <a:rPr lang="en-US" sz="2000" b="1" dirty="0">
                <a:solidFill>
                  <a:srgbClr val="70AD47">
                    <a:lumMod val="50000"/>
                  </a:srgbClr>
                </a:solidFill>
                <a:latin typeface="Calibri" panose="020F0502020204030204"/>
              </a:rPr>
              <a:t>T</a:t>
            </a:r>
            <a:r>
              <a:rPr kumimoji="0" lang="en-US" sz="20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rains</a:t>
            </a:r>
            <a:r>
              <a:rPr kumimoji="0" lang="en-US" sz="20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10 doctoral candidates (DCs) in studying Stone Age hunter-fisher-gatherer remains (c. 12.000 – 2000 BC) in coastal areas across Europe in an </a:t>
            </a:r>
            <a:r>
              <a:rPr kumimoji="0" lang="en-US" sz="20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international, interdisciplinary and intersectoral perspective</a:t>
            </a:r>
          </a:p>
          <a:p>
            <a:pPr marL="342900" marR="0" lvl="0" indent="-342900" algn="l" defTabSz="914400" rtl="0" eaLnBrk="1" fontAlgn="base" latinLnBrk="0" hangingPunct="1">
              <a:lnSpc>
                <a:spcPct val="100000"/>
              </a:lnSpc>
              <a:spcBef>
                <a:spcPts val="0"/>
              </a:spcBef>
              <a:spcAft>
                <a:spcPts val="0"/>
              </a:spcAft>
              <a:buClrTx/>
              <a:buSzTx/>
              <a:buFontTx/>
              <a:buChar char="-"/>
              <a:tabLst/>
              <a:defRPr/>
            </a:pPr>
            <a:r>
              <a:rPr lang="en-US" sz="2000" b="1" dirty="0">
                <a:solidFill>
                  <a:srgbClr val="70AD47">
                    <a:lumMod val="50000"/>
                  </a:srgbClr>
                </a:solidFill>
                <a:latin typeface="Calibri" panose="020F0502020204030204"/>
              </a:rPr>
              <a:t>P</a:t>
            </a:r>
            <a:r>
              <a:rPr kumimoji="0" lang="en-US" sz="20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ast</a:t>
            </a:r>
            <a:r>
              <a:rPr kumimoji="0" lang="en-US" sz="20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 present – future approach</a:t>
            </a:r>
          </a:p>
          <a:p>
            <a:pPr marL="342900" marR="0" lvl="0" indent="-342900" algn="l" defTabSz="914400" rtl="0" eaLnBrk="1" fontAlgn="base" latinLnBrk="0" hangingPunct="1">
              <a:lnSpc>
                <a:spcPct val="100000"/>
              </a:lnSpc>
              <a:spcBef>
                <a:spcPts val="0"/>
              </a:spcBef>
              <a:spcAft>
                <a:spcPts val="0"/>
              </a:spcAft>
              <a:buClrTx/>
              <a:buSzTx/>
              <a:buFontTx/>
              <a:buChar char="-"/>
              <a:tabLst/>
              <a:defRPr/>
            </a:pPr>
            <a:r>
              <a:rPr lang="en-US" sz="2000" dirty="0">
                <a:solidFill>
                  <a:srgbClr val="70AD47">
                    <a:lumMod val="50000"/>
                  </a:srgbClr>
                </a:solidFill>
                <a:latin typeface="Calibri" panose="020F0502020204030204"/>
              </a:rPr>
              <a:t>Develops</a:t>
            </a:r>
            <a:r>
              <a:rPr kumimoji="0" lang="en-US" sz="20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best practices of dealing with this vulnerable legacy for a sustainable future</a:t>
            </a:r>
          </a:p>
          <a:p>
            <a:pPr marL="342900" marR="0" lvl="0" indent="-342900" algn="l" defTabSz="914400" rtl="0" eaLnBrk="1" fontAlgn="base" latinLnBrk="0" hangingPunct="1">
              <a:lnSpc>
                <a:spcPct val="100000"/>
              </a:lnSpc>
              <a:spcBef>
                <a:spcPts val="0"/>
              </a:spcBef>
              <a:spcAft>
                <a:spcPts val="0"/>
              </a:spcAft>
              <a:buClrTx/>
              <a:buSzTx/>
              <a:buFontTx/>
              <a:buChar char="-"/>
              <a:tabLst/>
              <a:defRPr/>
            </a:pPr>
            <a:r>
              <a:rPr lang="en-US" sz="2000" dirty="0">
                <a:solidFill>
                  <a:srgbClr val="70AD47">
                    <a:lumMod val="50000"/>
                  </a:srgbClr>
                </a:solidFill>
                <a:latin typeface="Calibri" panose="020F0502020204030204"/>
              </a:rPr>
              <a:t>Has</a:t>
            </a:r>
            <a:r>
              <a:rPr kumimoji="0" lang="en-US" sz="20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 </a:t>
            </a:r>
            <a:r>
              <a:rPr kumimoji="0" lang="en-US" sz="20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comparative/interregional perspective</a:t>
            </a:r>
          </a:p>
          <a:p>
            <a:pPr marL="342900" marR="0" lvl="0" indent="-342900" algn="l" defTabSz="914400" rtl="0" eaLnBrk="1" fontAlgn="base"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Bridges humanities, life sciences, earth sciences and social sciences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48">
            <a:extLst>
              <a:ext uri="{FF2B5EF4-FFF2-40B4-BE49-F238E27FC236}">
                <a16:creationId xmlns:a16="http://schemas.microsoft.com/office/drawing/2014/main" id="{3F9D3C11-8AB8-F113-4561-6FA7216DFF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41" y="6308712"/>
            <a:ext cx="2200269" cy="490193"/>
          </a:xfrm>
          <a:prstGeom prst="rect">
            <a:avLst/>
          </a:prstGeom>
        </p:spPr>
      </p:pic>
      <p:pic>
        <p:nvPicPr>
          <p:cNvPr id="8" name="Bilde 7">
            <a:extLst>
              <a:ext uri="{FF2B5EF4-FFF2-40B4-BE49-F238E27FC236}">
                <a16:creationId xmlns:a16="http://schemas.microsoft.com/office/drawing/2014/main" id="{E443F035-F8F2-6C3E-1E57-E6D6FEDC9468}"/>
              </a:ext>
            </a:extLst>
          </p:cNvPr>
          <p:cNvPicPr>
            <a:picLocks noChangeAspect="1"/>
          </p:cNvPicPr>
          <p:nvPr/>
        </p:nvPicPr>
        <p:blipFill>
          <a:blip r:embed="rId3"/>
          <a:stretch>
            <a:fillRect/>
          </a:stretch>
        </p:blipFill>
        <p:spPr>
          <a:xfrm>
            <a:off x="2556454" y="1196719"/>
            <a:ext cx="6576870" cy="2705107"/>
          </a:xfrm>
          <a:prstGeom prst="rect">
            <a:avLst/>
          </a:prstGeom>
          <a:ln>
            <a:solidFill>
              <a:schemeClr val="accent5">
                <a:lumMod val="75000"/>
              </a:schemeClr>
            </a:solidFill>
          </a:ln>
          <a:effectLst>
            <a:outerShdw blurRad="50800" dist="38100" dir="2700000" algn="tl" rotWithShape="0">
              <a:prstClr val="black">
                <a:alpha val="40000"/>
              </a:prstClr>
            </a:outerShdw>
          </a:effectLst>
        </p:spPr>
      </p:pic>
      <p:pic>
        <p:nvPicPr>
          <p:cNvPr id="11" name="Grafikk 10">
            <a:extLst>
              <a:ext uri="{FF2B5EF4-FFF2-40B4-BE49-F238E27FC236}">
                <a16:creationId xmlns:a16="http://schemas.microsoft.com/office/drawing/2014/main" id="{CCD23EBD-9234-41E7-19C2-EE7B63E1FFA6}"/>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97519" y="184170"/>
            <a:ext cx="1369806" cy="828000"/>
          </a:xfrm>
          <a:prstGeom prst="rect">
            <a:avLst/>
          </a:prstGeom>
        </p:spPr>
      </p:pic>
      <p:sp>
        <p:nvSpPr>
          <p:cNvPr id="12" name="TekstSylinder 11">
            <a:extLst>
              <a:ext uri="{FF2B5EF4-FFF2-40B4-BE49-F238E27FC236}">
                <a16:creationId xmlns:a16="http://schemas.microsoft.com/office/drawing/2014/main" id="{0E2F74B7-BDBA-583C-A756-FBBC533D89B3}"/>
              </a:ext>
            </a:extLst>
          </p:cNvPr>
          <p:cNvSpPr txBox="1"/>
          <p:nvPr/>
        </p:nvSpPr>
        <p:spPr>
          <a:xfrm>
            <a:off x="9140658" y="3578660"/>
            <a:ext cx="1902765" cy="646331"/>
          </a:xfrm>
          <a:prstGeom prst="rect">
            <a:avLst/>
          </a:prstGeom>
          <a:noFill/>
        </p:spPr>
        <p:txBody>
          <a:bodyPr wrap="none" rtlCol="0">
            <a:spAutoFit/>
          </a:bodyPr>
          <a:lstStyle/>
          <a:p>
            <a:r>
              <a:rPr lang="nb-NO" dirty="0">
                <a:hlinkClick r:id="rId5"/>
              </a:rPr>
              <a:t>www.arche.uio.no</a:t>
            </a:r>
            <a:endParaRPr lang="nb-NO" dirty="0"/>
          </a:p>
          <a:p>
            <a:endParaRPr lang="nb-NO" dirty="0"/>
          </a:p>
        </p:txBody>
      </p:sp>
      <p:sp>
        <p:nvSpPr>
          <p:cNvPr id="3" name="TekstSylinder 2">
            <a:extLst>
              <a:ext uri="{FF2B5EF4-FFF2-40B4-BE49-F238E27FC236}">
                <a16:creationId xmlns:a16="http://schemas.microsoft.com/office/drawing/2014/main" id="{BA4B42F8-F5F5-0448-8BB4-07547FEDAB9D}"/>
              </a:ext>
            </a:extLst>
          </p:cNvPr>
          <p:cNvSpPr txBox="1"/>
          <p:nvPr/>
        </p:nvSpPr>
        <p:spPr>
          <a:xfrm>
            <a:off x="2556454" y="181173"/>
            <a:ext cx="7079951" cy="830997"/>
          </a:xfrm>
          <a:prstGeom prst="rect">
            <a:avLst/>
          </a:prstGeom>
          <a:noFill/>
        </p:spPr>
        <p:txBody>
          <a:bodyPr wrap="none" rtlCol="0">
            <a:spAutoFit/>
          </a:bodyPr>
          <a:lstStyle/>
          <a:p>
            <a:r>
              <a:rPr lang="nb-NO" sz="2400" b="1" dirty="0" err="1">
                <a:solidFill>
                  <a:schemeClr val="accent6">
                    <a:lumMod val="50000"/>
                  </a:schemeClr>
                </a:solidFill>
              </a:rPr>
              <a:t>Archaeological</a:t>
            </a:r>
            <a:r>
              <a:rPr lang="nb-NO" sz="2400" b="1" dirty="0">
                <a:solidFill>
                  <a:schemeClr val="accent6">
                    <a:lumMod val="50000"/>
                  </a:schemeClr>
                </a:solidFill>
              </a:rPr>
              <a:t> Coastal Heritage: </a:t>
            </a:r>
          </a:p>
          <a:p>
            <a:r>
              <a:rPr lang="nb-NO" sz="2400" b="1" dirty="0" err="1">
                <a:solidFill>
                  <a:schemeClr val="accent6">
                    <a:lumMod val="50000"/>
                  </a:schemeClr>
                </a:solidFill>
              </a:rPr>
              <a:t>Past</a:t>
            </a:r>
            <a:r>
              <a:rPr lang="nb-NO" sz="2400" b="1" dirty="0">
                <a:solidFill>
                  <a:schemeClr val="accent6">
                    <a:lumMod val="50000"/>
                  </a:schemeClr>
                </a:solidFill>
              </a:rPr>
              <a:t>, present and </a:t>
            </a:r>
            <a:r>
              <a:rPr lang="nb-NO" sz="2400" b="1" dirty="0" err="1">
                <a:solidFill>
                  <a:schemeClr val="accent6">
                    <a:lumMod val="50000"/>
                  </a:schemeClr>
                </a:solidFill>
              </a:rPr>
              <a:t>future</a:t>
            </a:r>
            <a:r>
              <a:rPr lang="nb-NO" sz="2400" b="1" dirty="0">
                <a:solidFill>
                  <a:schemeClr val="accent6">
                    <a:lumMod val="50000"/>
                  </a:schemeClr>
                </a:solidFill>
              </a:rPr>
              <a:t> of a </a:t>
            </a:r>
            <a:r>
              <a:rPr lang="nb-NO" sz="2400" b="1" dirty="0" err="1">
                <a:solidFill>
                  <a:schemeClr val="accent6">
                    <a:lumMod val="50000"/>
                  </a:schemeClr>
                </a:solidFill>
              </a:rPr>
              <a:t>hidden</a:t>
            </a:r>
            <a:r>
              <a:rPr lang="nb-NO" sz="2400" b="1" dirty="0">
                <a:solidFill>
                  <a:schemeClr val="accent6">
                    <a:lumMod val="50000"/>
                  </a:schemeClr>
                </a:solidFill>
              </a:rPr>
              <a:t> </a:t>
            </a:r>
            <a:r>
              <a:rPr lang="nb-NO" sz="2400" b="1" dirty="0" err="1">
                <a:solidFill>
                  <a:schemeClr val="accent6">
                    <a:lumMod val="50000"/>
                  </a:schemeClr>
                </a:solidFill>
              </a:rPr>
              <a:t>prehistoric</a:t>
            </a:r>
            <a:r>
              <a:rPr lang="nb-NO" sz="2400" b="1" dirty="0">
                <a:solidFill>
                  <a:schemeClr val="accent6">
                    <a:lumMod val="50000"/>
                  </a:schemeClr>
                </a:solidFill>
              </a:rPr>
              <a:t> </a:t>
            </a:r>
            <a:r>
              <a:rPr lang="nb-NO" sz="2400" b="1" dirty="0" err="1">
                <a:solidFill>
                  <a:schemeClr val="accent6">
                    <a:lumMod val="50000"/>
                  </a:schemeClr>
                </a:solidFill>
              </a:rPr>
              <a:t>legacy</a:t>
            </a:r>
            <a:endParaRPr lang="nb-NO" sz="2400" b="1" dirty="0">
              <a:solidFill>
                <a:schemeClr val="accent6">
                  <a:lumMod val="50000"/>
                </a:schemeClr>
              </a:solidFill>
            </a:endParaRPr>
          </a:p>
        </p:txBody>
      </p:sp>
      <p:sp>
        <p:nvSpPr>
          <p:cNvPr id="4" name="TekstSylinder 3">
            <a:extLst>
              <a:ext uri="{FF2B5EF4-FFF2-40B4-BE49-F238E27FC236}">
                <a16:creationId xmlns:a16="http://schemas.microsoft.com/office/drawing/2014/main" id="{8683A350-1708-3599-020C-9C08775974C5}"/>
              </a:ext>
            </a:extLst>
          </p:cNvPr>
          <p:cNvSpPr txBox="1"/>
          <p:nvPr/>
        </p:nvSpPr>
        <p:spPr>
          <a:xfrm rot="16200000">
            <a:off x="1821317" y="3259858"/>
            <a:ext cx="1239442" cy="230832"/>
          </a:xfrm>
          <a:prstGeom prst="rect">
            <a:avLst/>
          </a:prstGeom>
          <a:noFill/>
        </p:spPr>
        <p:txBody>
          <a:bodyPr wrap="none" rtlCol="0">
            <a:spAutoFit/>
          </a:bodyPr>
          <a:lstStyle/>
          <a:p>
            <a:r>
              <a:rPr lang="nb-NO" sz="900" dirty="0"/>
              <a:t>Photos: Almut Schülke</a:t>
            </a:r>
          </a:p>
        </p:txBody>
      </p:sp>
    </p:spTree>
    <p:extLst>
      <p:ext uri="{BB962C8B-B14F-4D97-AF65-F5344CB8AC3E}">
        <p14:creationId xmlns:p14="http://schemas.microsoft.com/office/powerpoint/2010/main" val="3740981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t="7815" r="18066"/>
          <a:stretch>
            <a:fillRect/>
          </a:stretch>
        </p:blipFill>
        <p:spPr>
          <a:xfrm>
            <a:off x="2554480" y="1143007"/>
            <a:ext cx="4870172" cy="5491416"/>
          </a:xfrm>
          <a:prstGeom prst="rect">
            <a:avLst/>
          </a:prstGeom>
          <a:ln>
            <a:solidFill>
              <a:srgbClr val="002060"/>
            </a:solidFill>
          </a:ln>
        </p:spPr>
      </p:pic>
      <p:sp>
        <p:nvSpPr>
          <p:cNvPr id="6" name="TextBox 5"/>
          <p:cNvSpPr txBox="1"/>
          <p:nvPr/>
        </p:nvSpPr>
        <p:spPr>
          <a:xfrm>
            <a:off x="359804" y="1802076"/>
            <a:ext cx="2596213" cy="1477328"/>
          </a:xfrm>
          <a:prstGeom prst="rect">
            <a:avLst/>
          </a:prstGeom>
          <a:solidFill>
            <a:srgbClr val="FFFFE7"/>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002060"/>
                </a:solidFill>
                <a:effectLst/>
                <a:uLnTx/>
                <a:uFillTx/>
                <a:latin typeface="Aptos" panose="020B0004020202020204" pitchFamily="34" charset="0"/>
              </a:rPr>
              <a:t>INTERNATIONAL: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002060"/>
                </a:solidFill>
                <a:effectLst/>
                <a:uLnTx/>
                <a:uFillTx/>
                <a:latin typeface="Aptos" panose="020B0004020202020204" pitchFamily="34" charset="0"/>
              </a:rPr>
              <a:t>15 Partner </a:t>
            </a:r>
            <a:r>
              <a:rPr kumimoji="0" lang="nb-NO" sz="1800" b="1" i="0" u="none" strike="noStrike" kern="1200" cap="none" spc="0" normalizeH="0" baseline="0" noProof="0" dirty="0" err="1">
                <a:ln>
                  <a:noFill/>
                </a:ln>
                <a:solidFill>
                  <a:srgbClr val="002060"/>
                </a:solidFill>
                <a:effectLst/>
                <a:uLnTx/>
                <a:uFillTx/>
                <a:latin typeface="Aptos" panose="020B0004020202020204" pitchFamily="34" charset="0"/>
              </a:rPr>
              <a:t>institutions</a:t>
            </a:r>
            <a:endParaRPr kumimoji="0" lang="nb-NO" sz="1800" b="1" i="0" u="none" strike="noStrike" kern="1200" cap="none" spc="0" normalizeH="0" baseline="0" noProof="0" dirty="0">
              <a:ln>
                <a:noFill/>
              </a:ln>
              <a:solidFill>
                <a:srgbClr val="002060"/>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solidFill>
                  <a:srgbClr val="002060"/>
                </a:solidFill>
                <a:latin typeface="Aptos" panose="020B0004020202020204" pitchFamily="34" charset="0"/>
              </a:rPr>
              <a:t>S</a:t>
            </a:r>
            <a:r>
              <a:rPr kumimoji="0" lang="nb-NO" sz="1800" b="1" i="0" u="none" strike="noStrike" kern="1200" cap="none" spc="0" normalizeH="0" baseline="0" noProof="0" dirty="0">
                <a:ln>
                  <a:noFill/>
                </a:ln>
                <a:solidFill>
                  <a:srgbClr val="002060"/>
                </a:solidFill>
                <a:effectLst/>
                <a:uLnTx/>
                <a:uFillTx/>
                <a:latin typeface="Aptos" panose="020B0004020202020204" pitchFamily="34" charset="0"/>
              </a:rPr>
              <a:t>ix </a:t>
            </a:r>
            <a:r>
              <a:rPr kumimoji="0" lang="nb-NO" sz="1800" b="1" i="0" u="none" strike="noStrike" kern="1200" cap="none" spc="0" normalizeH="0" baseline="0" noProof="0" dirty="0" err="1">
                <a:ln>
                  <a:noFill/>
                </a:ln>
                <a:solidFill>
                  <a:srgbClr val="002060"/>
                </a:solidFill>
                <a:effectLst/>
                <a:uLnTx/>
                <a:uFillTx/>
                <a:latin typeface="Aptos" panose="020B0004020202020204" pitchFamily="34" charset="0"/>
              </a:rPr>
              <a:t>countries</a:t>
            </a:r>
            <a:r>
              <a:rPr kumimoji="0" lang="nb-NO" sz="1800" b="1" i="0" u="none" strike="noStrike" kern="1200" cap="none" spc="0" normalizeH="0" baseline="0" noProof="0" dirty="0">
                <a:ln>
                  <a:noFill/>
                </a:ln>
                <a:solidFill>
                  <a:srgbClr val="002060"/>
                </a:solidFill>
                <a:effectLst/>
                <a:uLnTx/>
                <a:uFillTx/>
                <a:latin typeface="Aptos" panose="020B00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solidFill>
                  <a:srgbClr val="002060"/>
                </a:solidFill>
                <a:latin typeface="Aptos" panose="020B0004020202020204" pitchFamily="34" charset="0"/>
              </a:rPr>
              <a:t>Norway, Latvia, </a:t>
            </a:r>
            <a:r>
              <a:rPr lang="nb-NO" dirty="0" err="1">
                <a:solidFill>
                  <a:srgbClr val="002060"/>
                </a:solidFill>
                <a:latin typeface="Aptos" panose="020B0004020202020204" pitchFamily="34" charset="0"/>
              </a:rPr>
              <a:t>Estonia</a:t>
            </a:r>
            <a:r>
              <a:rPr lang="nb-NO" dirty="0">
                <a:solidFill>
                  <a:srgbClr val="002060"/>
                </a:solidFill>
                <a:latin typeface="Aptos" panose="020B0004020202020204" pitchFamily="34" charset="0"/>
              </a:rPr>
              <a:t>, </a:t>
            </a:r>
            <a:r>
              <a:rPr lang="nb-NO" dirty="0" err="1">
                <a:solidFill>
                  <a:srgbClr val="002060"/>
                </a:solidFill>
                <a:latin typeface="Aptos" panose="020B0004020202020204" pitchFamily="34" charset="0"/>
              </a:rPr>
              <a:t>Sweden</a:t>
            </a:r>
            <a:r>
              <a:rPr lang="nb-NO" dirty="0">
                <a:solidFill>
                  <a:srgbClr val="002060"/>
                </a:solidFill>
                <a:latin typeface="Aptos" panose="020B0004020202020204" pitchFamily="34" charset="0"/>
              </a:rPr>
              <a:t>, France, Spain</a:t>
            </a:r>
            <a:endParaRPr kumimoji="0" lang="nb-NO" sz="1800" i="0" u="none" strike="noStrike" kern="1200" cap="none" spc="0" normalizeH="0" baseline="0" noProof="0" dirty="0">
              <a:ln>
                <a:noFill/>
              </a:ln>
              <a:solidFill>
                <a:srgbClr val="002060"/>
              </a:solidFill>
              <a:effectLst/>
              <a:uLnTx/>
              <a:uFillTx/>
              <a:latin typeface="Aptos" panose="020B0004020202020204" pitchFamily="34" charset="0"/>
            </a:endParaRPr>
          </a:p>
        </p:txBody>
      </p:sp>
      <p:sp>
        <p:nvSpPr>
          <p:cNvPr id="7" name="Isosceles Triangle 6"/>
          <p:cNvSpPr/>
          <p:nvPr/>
        </p:nvSpPr>
        <p:spPr bwMode="auto">
          <a:xfrm>
            <a:off x="5170515" y="2599258"/>
            <a:ext cx="161484" cy="127010"/>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3600" b="0" i="0" u="none" strike="noStrike" kern="1200" cap="none" spc="0" normalizeH="0" baseline="0" noProof="0">
              <a:ln>
                <a:noFill/>
              </a:ln>
              <a:solidFill>
                <a:prstClr val="black"/>
              </a:solidFill>
              <a:effectLst/>
              <a:uLnTx/>
              <a:uFillTx/>
              <a:latin typeface="Arial" charset="0"/>
              <a:ea typeface="ヒラギノ角ゴ Pro W3" charset="-128"/>
              <a:cs typeface="ヒラギノ角ゴ Pro W3" charset="-128"/>
            </a:endParaRPr>
          </a:p>
        </p:txBody>
      </p:sp>
      <p:sp>
        <p:nvSpPr>
          <p:cNvPr id="13" name="Isosceles Triangle 12"/>
          <p:cNvSpPr/>
          <p:nvPr/>
        </p:nvSpPr>
        <p:spPr bwMode="auto">
          <a:xfrm>
            <a:off x="3731793" y="6172208"/>
            <a:ext cx="93133" cy="93133"/>
          </a:xfrm>
          <a:prstGeom prst="triangle">
            <a:avLst/>
          </a:prstGeom>
          <a:solidFill>
            <a:srgbClr val="FF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000" b="0" i="0" u="none" strike="noStrike" kern="1200" cap="none" spc="0" normalizeH="0" baseline="0" noProof="0">
              <a:ln>
                <a:noFill/>
              </a:ln>
              <a:solidFill>
                <a:prstClr val="black"/>
              </a:solidFill>
              <a:effectLst/>
              <a:uLnTx/>
              <a:uFillTx/>
              <a:latin typeface="Arial" charset="0"/>
              <a:ea typeface="ヒラギノ角ゴ Pro W3" charset="-128"/>
              <a:cs typeface="ヒラギノ角ゴ Pro W3" charset="-128"/>
            </a:endParaRPr>
          </a:p>
        </p:txBody>
      </p:sp>
      <p:sp>
        <p:nvSpPr>
          <p:cNvPr id="14" name="Isosceles Triangle 13"/>
          <p:cNvSpPr/>
          <p:nvPr/>
        </p:nvSpPr>
        <p:spPr bwMode="auto">
          <a:xfrm>
            <a:off x="3926376" y="4419599"/>
            <a:ext cx="93133" cy="93133"/>
          </a:xfrm>
          <a:prstGeom prst="triangle">
            <a:avLst/>
          </a:prstGeom>
          <a:solidFill>
            <a:srgbClr val="FF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000" b="0" i="0" u="none" strike="noStrike" kern="1200" cap="none" spc="0" normalizeH="0" baseline="0" noProof="0">
              <a:ln>
                <a:noFill/>
              </a:ln>
              <a:solidFill>
                <a:prstClr val="black"/>
              </a:solidFill>
              <a:effectLst/>
              <a:uLnTx/>
              <a:uFillTx/>
              <a:latin typeface="Arial" charset="0"/>
              <a:ea typeface="ヒラギノ角ゴ Pro W3" charset="-128"/>
              <a:cs typeface="ヒラギノ角ゴ Pro W3" charset="-128"/>
            </a:endParaRPr>
          </a:p>
        </p:txBody>
      </p:sp>
      <p:sp>
        <p:nvSpPr>
          <p:cNvPr id="15" name="Isosceles Triangle 14"/>
          <p:cNvSpPr/>
          <p:nvPr/>
        </p:nvSpPr>
        <p:spPr bwMode="auto">
          <a:xfrm>
            <a:off x="5264261" y="2743197"/>
            <a:ext cx="93133" cy="93133"/>
          </a:xfrm>
          <a:prstGeom prst="triangle">
            <a:avLst/>
          </a:prstGeom>
          <a:solidFill>
            <a:srgbClr val="FF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000" b="0" i="0" u="none" strike="noStrike" kern="1200" cap="none" spc="0" normalizeH="0" baseline="0" noProof="0">
              <a:ln>
                <a:noFill/>
              </a:ln>
              <a:solidFill>
                <a:prstClr val="black"/>
              </a:solidFill>
              <a:effectLst/>
              <a:uLnTx/>
              <a:uFillTx/>
              <a:latin typeface="Arial" charset="0"/>
              <a:ea typeface="ヒラギノ角ゴ Pro W3" charset="-128"/>
              <a:cs typeface="ヒラギノ角ゴ Pro W3" charset="-128"/>
            </a:endParaRPr>
          </a:p>
        </p:txBody>
      </p:sp>
      <p:sp>
        <p:nvSpPr>
          <p:cNvPr id="16" name="Isosceles Triangle 15"/>
          <p:cNvSpPr/>
          <p:nvPr/>
        </p:nvSpPr>
        <p:spPr bwMode="auto">
          <a:xfrm>
            <a:off x="5230395" y="2091262"/>
            <a:ext cx="93133" cy="93133"/>
          </a:xfrm>
          <a:prstGeom prst="triangle">
            <a:avLst/>
          </a:prstGeom>
          <a:solidFill>
            <a:srgbClr val="FF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000" b="0" i="0" u="none" strike="noStrike" kern="1200" cap="none" spc="0" normalizeH="0" baseline="0" noProof="0">
              <a:ln>
                <a:noFill/>
              </a:ln>
              <a:solidFill>
                <a:prstClr val="black"/>
              </a:solidFill>
              <a:effectLst/>
              <a:uLnTx/>
              <a:uFillTx/>
              <a:latin typeface="Arial" charset="0"/>
              <a:ea typeface="ヒラギノ角ゴ Pro W3" charset="-128"/>
              <a:cs typeface="ヒラギノ角ゴ Pro W3" charset="-128"/>
            </a:endParaRPr>
          </a:p>
        </p:txBody>
      </p:sp>
      <p:sp>
        <p:nvSpPr>
          <p:cNvPr id="17" name="Isosceles Triangle 16"/>
          <p:cNvSpPr/>
          <p:nvPr/>
        </p:nvSpPr>
        <p:spPr bwMode="auto">
          <a:xfrm>
            <a:off x="5594463" y="3361258"/>
            <a:ext cx="93133" cy="93133"/>
          </a:xfrm>
          <a:prstGeom prst="triangle">
            <a:avLst/>
          </a:prstGeom>
          <a:solidFill>
            <a:srgbClr val="FF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000" b="0" i="0" u="none" strike="noStrike" kern="1200" cap="none" spc="0" normalizeH="0" baseline="0" noProof="0">
              <a:ln>
                <a:noFill/>
              </a:ln>
              <a:solidFill>
                <a:prstClr val="black"/>
              </a:solidFill>
              <a:effectLst/>
              <a:uLnTx/>
              <a:uFillTx/>
              <a:latin typeface="Arial" charset="0"/>
              <a:ea typeface="ヒラギノ角ゴ Pro W3" charset="-128"/>
              <a:cs typeface="ヒラギノ角ゴ Pro W3" charset="-128"/>
            </a:endParaRPr>
          </a:p>
        </p:txBody>
      </p:sp>
      <p:sp>
        <p:nvSpPr>
          <p:cNvPr id="18" name="Isosceles Triangle 17"/>
          <p:cNvSpPr/>
          <p:nvPr/>
        </p:nvSpPr>
        <p:spPr bwMode="auto">
          <a:xfrm>
            <a:off x="6484081" y="2954859"/>
            <a:ext cx="93133" cy="93133"/>
          </a:xfrm>
          <a:prstGeom prst="triangle">
            <a:avLst/>
          </a:prstGeom>
          <a:solidFill>
            <a:srgbClr val="FF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000" b="0" i="0" u="none" strike="noStrike" kern="1200" cap="none" spc="0" normalizeH="0" baseline="0" noProof="0">
              <a:ln>
                <a:noFill/>
              </a:ln>
              <a:solidFill>
                <a:prstClr val="black"/>
              </a:solidFill>
              <a:effectLst/>
              <a:uLnTx/>
              <a:uFillTx/>
              <a:latin typeface="Arial" charset="0"/>
              <a:ea typeface="ヒラギノ角ゴ Pro W3" charset="-128"/>
              <a:cs typeface="ヒラギノ角ゴ Pro W3" charset="-128"/>
            </a:endParaRPr>
          </a:p>
        </p:txBody>
      </p:sp>
      <p:sp>
        <p:nvSpPr>
          <p:cNvPr id="19" name="Isosceles Triangle 18"/>
          <p:cNvSpPr/>
          <p:nvPr/>
        </p:nvSpPr>
        <p:spPr bwMode="auto">
          <a:xfrm>
            <a:off x="6500398" y="2573848"/>
            <a:ext cx="93133" cy="93133"/>
          </a:xfrm>
          <a:prstGeom prst="triangle">
            <a:avLst/>
          </a:prstGeom>
          <a:solidFill>
            <a:srgbClr val="FF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000" b="0" i="0" u="none" strike="noStrike" kern="1200" cap="none" spc="0" normalizeH="0" baseline="0" noProof="0">
              <a:ln>
                <a:noFill/>
              </a:ln>
              <a:solidFill>
                <a:prstClr val="black"/>
              </a:solidFill>
              <a:effectLst/>
              <a:uLnTx/>
              <a:uFillTx/>
              <a:latin typeface="Arial" charset="0"/>
              <a:ea typeface="ヒラギノ角ゴ Pro W3" charset="-128"/>
              <a:cs typeface="ヒラギノ角ゴ Pro W3" charset="-128"/>
            </a:endParaRPr>
          </a:p>
        </p:txBody>
      </p:sp>
      <p:sp>
        <p:nvSpPr>
          <p:cNvPr id="20" name="Isosceles Triangle 19"/>
          <p:cNvSpPr/>
          <p:nvPr/>
        </p:nvSpPr>
        <p:spPr bwMode="auto">
          <a:xfrm>
            <a:off x="3934838" y="4563516"/>
            <a:ext cx="93133" cy="93133"/>
          </a:xfrm>
          <a:prstGeom prst="triangle">
            <a:avLst/>
          </a:prstGeom>
          <a:solidFill>
            <a:srgbClr val="FF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000" b="0" i="0" u="none" strike="noStrike" kern="1200" cap="none" spc="0" normalizeH="0" baseline="0" noProof="0">
              <a:ln>
                <a:noFill/>
              </a:ln>
              <a:solidFill>
                <a:prstClr val="black"/>
              </a:solidFill>
              <a:effectLst/>
              <a:uLnTx/>
              <a:uFillTx/>
              <a:latin typeface="Arial" charset="0"/>
              <a:ea typeface="ヒラギノ角ゴ Pro W3" charset="-128"/>
              <a:cs typeface="ヒラギノ角ゴ Pro W3" charset="-128"/>
            </a:endParaRPr>
          </a:p>
        </p:txBody>
      </p:sp>
      <p:sp>
        <p:nvSpPr>
          <p:cNvPr id="22" name="Isosceles Triangle 21"/>
          <p:cNvSpPr/>
          <p:nvPr/>
        </p:nvSpPr>
        <p:spPr bwMode="auto">
          <a:xfrm>
            <a:off x="3206859" y="5621860"/>
            <a:ext cx="93133" cy="93133"/>
          </a:xfrm>
          <a:prstGeom prst="triangle">
            <a:avLst/>
          </a:prstGeom>
          <a:solidFill>
            <a:srgbClr val="FF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000" b="0" i="0" u="none" strike="noStrike" kern="1200" cap="none" spc="0" normalizeH="0" baseline="0" noProof="0">
              <a:ln>
                <a:noFill/>
              </a:ln>
              <a:solidFill>
                <a:prstClr val="black"/>
              </a:solidFill>
              <a:effectLst/>
              <a:uLnTx/>
              <a:uFillTx/>
              <a:latin typeface="Arial" charset="0"/>
              <a:ea typeface="ヒラギノ角ゴ Pro W3" charset="-128"/>
              <a:cs typeface="ヒラギノ角ゴ Pro W3" charset="-128"/>
            </a:endParaRPr>
          </a:p>
        </p:txBody>
      </p:sp>
      <p:sp>
        <p:nvSpPr>
          <p:cNvPr id="27" name="Isosceles Triangle 26"/>
          <p:cNvSpPr/>
          <p:nvPr/>
        </p:nvSpPr>
        <p:spPr bwMode="auto">
          <a:xfrm>
            <a:off x="5322915" y="2951166"/>
            <a:ext cx="161484" cy="127010"/>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3600" b="0" i="0" u="none" strike="noStrike" kern="1200" cap="none" spc="0" normalizeH="0" baseline="0" noProof="0">
              <a:ln>
                <a:noFill/>
              </a:ln>
              <a:solidFill>
                <a:prstClr val="black"/>
              </a:solidFill>
              <a:effectLst/>
              <a:uLnTx/>
              <a:uFillTx/>
              <a:latin typeface="Arial" charset="0"/>
              <a:ea typeface="ヒラギノ角ゴ Pro W3" charset="-128"/>
              <a:cs typeface="ヒラギノ角ゴ Pro W3" charset="-128"/>
            </a:endParaRPr>
          </a:p>
        </p:txBody>
      </p:sp>
      <p:sp>
        <p:nvSpPr>
          <p:cNvPr id="28" name="Isosceles Triangle 27"/>
          <p:cNvSpPr/>
          <p:nvPr/>
        </p:nvSpPr>
        <p:spPr bwMode="auto">
          <a:xfrm>
            <a:off x="6419656" y="2984487"/>
            <a:ext cx="161484" cy="127010"/>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3600" b="0" i="0" u="none" strike="noStrike" kern="1200" cap="none" spc="0" normalizeH="0" baseline="0" noProof="0">
              <a:ln>
                <a:noFill/>
              </a:ln>
              <a:solidFill>
                <a:prstClr val="black"/>
              </a:solidFill>
              <a:effectLst/>
              <a:uLnTx/>
              <a:uFillTx/>
              <a:latin typeface="Arial" charset="0"/>
              <a:ea typeface="ヒラギノ角ゴ Pro W3" charset="-128"/>
              <a:cs typeface="ヒラギノ角ゴ Pro W3" charset="-128"/>
            </a:endParaRPr>
          </a:p>
        </p:txBody>
      </p:sp>
      <p:sp>
        <p:nvSpPr>
          <p:cNvPr id="29" name="Isosceles Triangle 28"/>
          <p:cNvSpPr/>
          <p:nvPr/>
        </p:nvSpPr>
        <p:spPr bwMode="auto">
          <a:xfrm>
            <a:off x="3883885" y="4500011"/>
            <a:ext cx="161484" cy="127010"/>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3600" b="0" i="0" u="none" strike="noStrike" kern="1200" cap="none" spc="0" normalizeH="0" baseline="0" noProof="0">
              <a:ln>
                <a:noFill/>
              </a:ln>
              <a:solidFill>
                <a:prstClr val="black"/>
              </a:solidFill>
              <a:effectLst/>
              <a:uLnTx/>
              <a:uFillTx/>
              <a:latin typeface="Arial" charset="0"/>
              <a:ea typeface="ヒラギノ角ゴ Pro W3" charset="-128"/>
              <a:cs typeface="ヒラギノ角ゴ Pro W3" charset="-128"/>
            </a:endParaRPr>
          </a:p>
        </p:txBody>
      </p:sp>
      <p:sp>
        <p:nvSpPr>
          <p:cNvPr id="30" name="Isosceles Triangle 29"/>
          <p:cNvSpPr/>
          <p:nvPr/>
        </p:nvSpPr>
        <p:spPr bwMode="auto">
          <a:xfrm>
            <a:off x="3635434" y="5203912"/>
            <a:ext cx="161484" cy="127010"/>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3600" b="0" i="0" u="none" strike="noStrike" kern="1200" cap="none" spc="0" normalizeH="0" baseline="0" noProof="0">
              <a:ln>
                <a:noFill/>
              </a:ln>
              <a:solidFill>
                <a:prstClr val="black"/>
              </a:solidFill>
              <a:effectLst/>
              <a:uLnTx/>
              <a:uFillTx/>
              <a:latin typeface="Arial" charset="0"/>
              <a:ea typeface="ヒラギノ角ゴ Pro W3" charset="-128"/>
              <a:cs typeface="ヒラギノ角ゴ Pro W3" charset="-128"/>
            </a:endParaRPr>
          </a:p>
        </p:txBody>
      </p:sp>
      <p:sp>
        <p:nvSpPr>
          <p:cNvPr id="31" name="Isosceles Triangle 30"/>
          <p:cNvSpPr/>
          <p:nvPr/>
        </p:nvSpPr>
        <p:spPr bwMode="auto">
          <a:xfrm>
            <a:off x="3596641" y="5248248"/>
            <a:ext cx="161484" cy="127010"/>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3600" b="0" i="0" u="none" strike="noStrike" kern="1200" cap="none" spc="0" normalizeH="0" baseline="0" noProof="0">
              <a:ln>
                <a:noFill/>
              </a:ln>
              <a:solidFill>
                <a:prstClr val="black"/>
              </a:solidFill>
              <a:effectLst/>
              <a:uLnTx/>
              <a:uFillTx/>
              <a:latin typeface="Arial" charset="0"/>
              <a:ea typeface="ヒラギノ角ゴ Pro W3" charset="-128"/>
              <a:cs typeface="ヒラギノ角ゴ Pro W3" charset="-128"/>
            </a:endParaRPr>
          </a:p>
        </p:txBody>
      </p:sp>
      <p:sp>
        <p:nvSpPr>
          <p:cNvPr id="33" name="TextBox 32"/>
          <p:cNvSpPr txBox="1"/>
          <p:nvPr/>
        </p:nvSpPr>
        <p:spPr>
          <a:xfrm>
            <a:off x="5197438" y="2429981"/>
            <a:ext cx="49885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UiO</a:t>
            </a:r>
          </a:p>
        </p:txBody>
      </p:sp>
      <p:sp>
        <p:nvSpPr>
          <p:cNvPr id="34" name="TextBox 33"/>
          <p:cNvSpPr txBox="1"/>
          <p:nvPr/>
        </p:nvSpPr>
        <p:spPr>
          <a:xfrm>
            <a:off x="6505310" y="2956452"/>
            <a:ext cx="40267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UL</a:t>
            </a:r>
          </a:p>
        </p:txBody>
      </p:sp>
      <p:sp>
        <p:nvSpPr>
          <p:cNvPr id="35" name="TextBox 34"/>
          <p:cNvSpPr txBox="1"/>
          <p:nvPr/>
        </p:nvSpPr>
        <p:spPr>
          <a:xfrm>
            <a:off x="5424002" y="2895619"/>
            <a:ext cx="67608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UGOT</a:t>
            </a:r>
          </a:p>
        </p:txBody>
      </p:sp>
      <p:sp>
        <p:nvSpPr>
          <p:cNvPr id="36" name="TextBox 35"/>
          <p:cNvSpPr txBox="1"/>
          <p:nvPr/>
        </p:nvSpPr>
        <p:spPr>
          <a:xfrm>
            <a:off x="3972942" y="4408189"/>
            <a:ext cx="63081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CNRS</a:t>
            </a:r>
          </a:p>
        </p:txBody>
      </p:sp>
      <p:sp>
        <p:nvSpPr>
          <p:cNvPr id="37" name="TextBox 36"/>
          <p:cNvSpPr txBox="1"/>
          <p:nvPr/>
        </p:nvSpPr>
        <p:spPr>
          <a:xfrm>
            <a:off x="3728856" y="5109446"/>
            <a:ext cx="68493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FIHAC</a:t>
            </a:r>
          </a:p>
        </p:txBody>
      </p:sp>
      <p:sp>
        <p:nvSpPr>
          <p:cNvPr id="38" name="TextBox 37"/>
          <p:cNvSpPr txBox="1"/>
          <p:nvPr/>
        </p:nvSpPr>
        <p:spPr>
          <a:xfrm>
            <a:off x="3499687" y="5338644"/>
            <a:ext cx="42511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UC</a:t>
            </a:r>
          </a:p>
        </p:txBody>
      </p:sp>
      <p:sp>
        <p:nvSpPr>
          <p:cNvPr id="40" name="TextBox 39"/>
          <p:cNvSpPr txBox="1"/>
          <p:nvPr/>
        </p:nvSpPr>
        <p:spPr>
          <a:xfrm>
            <a:off x="6530647" y="2445358"/>
            <a:ext cx="45974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TLU</a:t>
            </a:r>
          </a:p>
        </p:txBody>
      </p:sp>
      <p:sp>
        <p:nvSpPr>
          <p:cNvPr id="41" name="TextBox 40"/>
          <p:cNvSpPr txBox="1"/>
          <p:nvPr/>
        </p:nvSpPr>
        <p:spPr>
          <a:xfrm>
            <a:off x="6500398" y="2817952"/>
            <a:ext cx="4772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RSU</a:t>
            </a:r>
          </a:p>
        </p:txBody>
      </p:sp>
      <p:sp>
        <p:nvSpPr>
          <p:cNvPr id="42" name="TextBox 41"/>
          <p:cNvSpPr txBox="1"/>
          <p:nvPr/>
        </p:nvSpPr>
        <p:spPr>
          <a:xfrm>
            <a:off x="5619019" y="3279404"/>
            <a:ext cx="42030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SM</a:t>
            </a:r>
          </a:p>
        </p:txBody>
      </p:sp>
      <p:sp>
        <p:nvSpPr>
          <p:cNvPr id="43" name="TextBox 42"/>
          <p:cNvSpPr txBox="1"/>
          <p:nvPr/>
        </p:nvSpPr>
        <p:spPr>
          <a:xfrm>
            <a:off x="5276961" y="2657210"/>
            <a:ext cx="3706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400" dirty="0">
                <a:solidFill>
                  <a:prstClr val="black"/>
                </a:solidFill>
                <a:latin typeface="Calibri" panose="020F0502020204030204" pitchFamily="34" charset="0"/>
                <a:cs typeface="Calibri" panose="020F0502020204030204" pitchFamily="34" charset="0"/>
              </a:rPr>
              <a:t>AF</a:t>
            </a:r>
            <a:endParaRPr kumimoji="0" lang="nb-NO"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4" name="TextBox 43"/>
          <p:cNvSpPr txBox="1"/>
          <p:nvPr/>
        </p:nvSpPr>
        <p:spPr>
          <a:xfrm>
            <a:off x="5262359" y="1966367"/>
            <a:ext cx="52931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NGU</a:t>
            </a:r>
          </a:p>
        </p:txBody>
      </p:sp>
      <p:sp>
        <p:nvSpPr>
          <p:cNvPr id="45" name="TextBox 44"/>
          <p:cNvSpPr txBox="1"/>
          <p:nvPr/>
        </p:nvSpPr>
        <p:spPr>
          <a:xfrm>
            <a:off x="3552498" y="4273380"/>
            <a:ext cx="4972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ADR</a:t>
            </a:r>
          </a:p>
        </p:txBody>
      </p:sp>
      <p:sp>
        <p:nvSpPr>
          <p:cNvPr id="46" name="TextBox 45"/>
          <p:cNvSpPr txBox="1"/>
          <p:nvPr/>
        </p:nvSpPr>
        <p:spPr>
          <a:xfrm>
            <a:off x="3754274" y="4607198"/>
            <a:ext cx="4892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UR1</a:t>
            </a:r>
          </a:p>
        </p:txBody>
      </p:sp>
      <p:sp>
        <p:nvSpPr>
          <p:cNvPr id="47" name="TextBox 46"/>
          <p:cNvSpPr txBox="1"/>
          <p:nvPr/>
        </p:nvSpPr>
        <p:spPr>
          <a:xfrm>
            <a:off x="3713211" y="6154824"/>
            <a:ext cx="7013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ARQVA</a:t>
            </a:r>
          </a:p>
        </p:txBody>
      </p:sp>
      <p:sp>
        <p:nvSpPr>
          <p:cNvPr id="48" name="TextBox 47"/>
          <p:cNvSpPr txBox="1"/>
          <p:nvPr/>
        </p:nvSpPr>
        <p:spPr>
          <a:xfrm>
            <a:off x="2959524" y="5658832"/>
            <a:ext cx="56002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USAL</a:t>
            </a:r>
          </a:p>
        </p:txBody>
      </p:sp>
      <p:pic>
        <p:nvPicPr>
          <p:cNvPr id="8" name="Picture 2">
            <a:extLst>
              <a:ext uri="{FF2B5EF4-FFF2-40B4-BE49-F238E27FC236}">
                <a16:creationId xmlns:a16="http://schemas.microsoft.com/office/drawing/2014/main" id="{BDC2DF00-087A-931F-97F5-4EB6C08FDD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2593" y="3659880"/>
            <a:ext cx="1063772" cy="797829"/>
          </a:xfrm>
          <a:prstGeom prst="rect">
            <a:avLst/>
          </a:prstGeom>
          <a:ln>
            <a:solidFill>
              <a:srgbClr val="002060"/>
            </a:solidFill>
          </a:ln>
        </p:spPr>
      </p:pic>
      <p:pic>
        <p:nvPicPr>
          <p:cNvPr id="9" name="Picture 4">
            <a:extLst>
              <a:ext uri="{FF2B5EF4-FFF2-40B4-BE49-F238E27FC236}">
                <a16:creationId xmlns:a16="http://schemas.microsoft.com/office/drawing/2014/main" id="{25E1682A-E0AA-8FA4-7636-84E728E6C1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6321" y="3236635"/>
            <a:ext cx="1150042" cy="862531"/>
          </a:xfrm>
          <a:prstGeom prst="rect">
            <a:avLst/>
          </a:prstGeom>
          <a:ln>
            <a:solidFill>
              <a:srgbClr val="002060"/>
            </a:solidFill>
          </a:ln>
        </p:spPr>
      </p:pic>
      <p:pic>
        <p:nvPicPr>
          <p:cNvPr id="10" name="Picture 7">
            <a:extLst>
              <a:ext uri="{FF2B5EF4-FFF2-40B4-BE49-F238E27FC236}">
                <a16:creationId xmlns:a16="http://schemas.microsoft.com/office/drawing/2014/main" id="{AD784858-B2D0-D401-7946-691810010022}"/>
              </a:ext>
            </a:extLst>
          </p:cNvPr>
          <p:cNvPicPr>
            <a:picLocks noChangeAspect="1"/>
          </p:cNvPicPr>
          <p:nvPr/>
        </p:nvPicPr>
        <p:blipFill>
          <a:blip r:embed="rId5"/>
          <a:stretch>
            <a:fillRect/>
          </a:stretch>
        </p:blipFill>
        <p:spPr>
          <a:xfrm>
            <a:off x="3588686" y="1931329"/>
            <a:ext cx="1109087" cy="735652"/>
          </a:xfrm>
          <a:prstGeom prst="rect">
            <a:avLst/>
          </a:prstGeom>
          <a:ln>
            <a:solidFill>
              <a:srgbClr val="002060"/>
            </a:solidFill>
          </a:ln>
        </p:spPr>
      </p:pic>
      <p:pic>
        <p:nvPicPr>
          <p:cNvPr id="12" name="Bilde 11" descr="Et bilde som inneholder natur, utendørs, himmel, strand&#10;&#10;Automatisk generert beskrivelse">
            <a:extLst>
              <a:ext uri="{FF2B5EF4-FFF2-40B4-BE49-F238E27FC236}">
                <a16:creationId xmlns:a16="http://schemas.microsoft.com/office/drawing/2014/main" id="{880FE318-1F0F-A1CB-9F32-8BC7BF8076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7911" y="4656649"/>
            <a:ext cx="1181402" cy="765478"/>
          </a:xfrm>
          <a:prstGeom prst="rect">
            <a:avLst/>
          </a:prstGeom>
          <a:ln>
            <a:solidFill>
              <a:srgbClr val="002060"/>
            </a:solidFill>
          </a:ln>
        </p:spPr>
      </p:pic>
      <p:cxnSp>
        <p:nvCxnSpPr>
          <p:cNvPr id="23" name="Rett linje 22">
            <a:extLst>
              <a:ext uri="{FF2B5EF4-FFF2-40B4-BE49-F238E27FC236}">
                <a16:creationId xmlns:a16="http://schemas.microsoft.com/office/drawing/2014/main" id="{39600656-BBFF-B4DA-D2BA-ED483D79892F}"/>
              </a:ext>
            </a:extLst>
          </p:cNvPr>
          <p:cNvCxnSpPr>
            <a:stCxn id="10" idx="2"/>
          </p:cNvCxnSpPr>
          <p:nvPr/>
        </p:nvCxnSpPr>
        <p:spPr>
          <a:xfrm>
            <a:off x="4143230" y="2666981"/>
            <a:ext cx="1087165" cy="15097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Rett linje 23">
            <a:extLst>
              <a:ext uri="{FF2B5EF4-FFF2-40B4-BE49-F238E27FC236}">
                <a16:creationId xmlns:a16="http://schemas.microsoft.com/office/drawing/2014/main" id="{60C2D9AA-1ECF-2099-14A5-EC114D17994A}"/>
              </a:ext>
            </a:extLst>
          </p:cNvPr>
          <p:cNvCxnSpPr>
            <a:cxnSpLocks/>
          </p:cNvCxnSpPr>
          <p:nvPr/>
        </p:nvCxnSpPr>
        <p:spPr>
          <a:xfrm>
            <a:off x="6274610" y="3064896"/>
            <a:ext cx="318921" cy="624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7B0BA5D4-CB07-C8CC-93A9-8D6228C14395}"/>
              </a:ext>
            </a:extLst>
          </p:cNvPr>
          <p:cNvCxnSpPr>
            <a:cxnSpLocks/>
            <a:stCxn id="8" idx="3"/>
            <a:endCxn id="45" idx="3"/>
          </p:cNvCxnSpPr>
          <p:nvPr/>
        </p:nvCxnSpPr>
        <p:spPr>
          <a:xfrm>
            <a:off x="3086365" y="4058795"/>
            <a:ext cx="963385" cy="368474"/>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E7898E96-4EBB-1E9A-E318-B290B1B6DEE6}"/>
              </a:ext>
            </a:extLst>
          </p:cNvPr>
          <p:cNvCxnSpPr>
            <a:cxnSpLocks/>
            <a:stCxn id="12" idx="3"/>
          </p:cNvCxnSpPr>
          <p:nvPr/>
        </p:nvCxnSpPr>
        <p:spPr>
          <a:xfrm>
            <a:off x="2839313" y="5039388"/>
            <a:ext cx="749373" cy="2038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Grafikk 4">
            <a:extLst>
              <a:ext uri="{FF2B5EF4-FFF2-40B4-BE49-F238E27FC236}">
                <a16:creationId xmlns:a16="http://schemas.microsoft.com/office/drawing/2014/main" id="{056769F6-4709-1E97-702C-F9E8AA0C6DB7}"/>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8119" y="184170"/>
            <a:ext cx="1369806" cy="828000"/>
          </a:xfrm>
          <a:prstGeom prst="rect">
            <a:avLst/>
          </a:prstGeom>
        </p:spPr>
      </p:pic>
      <p:pic>
        <p:nvPicPr>
          <p:cNvPr id="11" name="Picture 48">
            <a:extLst>
              <a:ext uri="{FF2B5EF4-FFF2-40B4-BE49-F238E27FC236}">
                <a16:creationId xmlns:a16="http://schemas.microsoft.com/office/drawing/2014/main" id="{148333C2-A91F-0E6E-2768-072D463E32E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555" y="6380556"/>
            <a:ext cx="1615887" cy="360000"/>
          </a:xfrm>
          <a:prstGeom prst="rect">
            <a:avLst/>
          </a:prstGeom>
        </p:spPr>
      </p:pic>
      <p:sp>
        <p:nvSpPr>
          <p:cNvPr id="21" name="TextBox 18">
            <a:extLst>
              <a:ext uri="{FF2B5EF4-FFF2-40B4-BE49-F238E27FC236}">
                <a16:creationId xmlns:a16="http://schemas.microsoft.com/office/drawing/2014/main" id="{058C9172-6E5E-6F74-6DCB-CC256C35E622}"/>
              </a:ext>
            </a:extLst>
          </p:cNvPr>
          <p:cNvSpPr txBox="1"/>
          <p:nvPr/>
        </p:nvSpPr>
        <p:spPr>
          <a:xfrm>
            <a:off x="1883949" y="129118"/>
            <a:ext cx="7954678"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2400" b="1" dirty="0">
                <a:solidFill>
                  <a:schemeClr val="accent6">
                    <a:lumMod val="50000"/>
                  </a:schemeClr>
                </a:solidFill>
                <a:latin typeface="Aptos" panose="020B0004020202020204" pitchFamily="34" charset="0"/>
              </a:rPr>
              <a:t>Stone Age </a:t>
            </a:r>
            <a:r>
              <a:rPr lang="nb-NO" sz="2400" b="1" dirty="0" err="1">
                <a:solidFill>
                  <a:schemeClr val="accent6">
                    <a:lumMod val="50000"/>
                  </a:schemeClr>
                </a:solidFill>
                <a:latin typeface="Aptos" panose="020B0004020202020204" pitchFamily="34" charset="0"/>
              </a:rPr>
              <a:t>hunter</a:t>
            </a:r>
            <a:r>
              <a:rPr lang="nb-NO" sz="2400" b="1" dirty="0">
                <a:solidFill>
                  <a:schemeClr val="accent6">
                    <a:lumMod val="50000"/>
                  </a:schemeClr>
                </a:solidFill>
                <a:latin typeface="Aptos" panose="020B0004020202020204" pitchFamily="34" charset="0"/>
              </a:rPr>
              <a:t>-fisher-</a:t>
            </a:r>
            <a:r>
              <a:rPr lang="nb-NO" sz="2400" b="1" dirty="0" err="1">
                <a:solidFill>
                  <a:schemeClr val="accent6">
                    <a:lumMod val="50000"/>
                  </a:schemeClr>
                </a:solidFill>
                <a:latin typeface="Aptos" panose="020B0004020202020204" pitchFamily="34" charset="0"/>
              </a:rPr>
              <a:t>gatherer</a:t>
            </a:r>
            <a:r>
              <a:rPr lang="nb-NO" sz="2400" b="1" dirty="0">
                <a:solidFill>
                  <a:schemeClr val="accent6">
                    <a:lumMod val="50000"/>
                  </a:schemeClr>
                </a:solidFill>
                <a:latin typeface="Aptos" panose="020B0004020202020204" pitchFamily="34" charset="0"/>
              </a:rPr>
              <a:t> (HFG) </a:t>
            </a:r>
            <a:r>
              <a:rPr lang="nb-NO" sz="2400" b="1" dirty="0" err="1">
                <a:solidFill>
                  <a:schemeClr val="accent6">
                    <a:lumMod val="50000"/>
                  </a:schemeClr>
                </a:solidFill>
                <a:latin typeface="Aptos" panose="020B0004020202020204" pitchFamily="34" charset="0"/>
              </a:rPr>
              <a:t>heritage</a:t>
            </a:r>
            <a:r>
              <a:rPr lang="nb-NO" sz="2400" b="1" dirty="0">
                <a:solidFill>
                  <a:schemeClr val="accent6">
                    <a:lumMod val="50000"/>
                  </a:schemeClr>
                </a:solidFill>
                <a:latin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err="1">
                <a:ln>
                  <a:noFill/>
                </a:ln>
                <a:solidFill>
                  <a:schemeClr val="accent6">
                    <a:lumMod val="50000"/>
                  </a:schemeClr>
                </a:solidFill>
                <a:effectLst/>
                <a:uLnTx/>
                <a:uFillTx/>
                <a:latin typeface="Aptos" panose="020B0004020202020204" pitchFamily="34" charset="0"/>
              </a:rPr>
              <a:t>Comparing</a:t>
            </a:r>
            <a:r>
              <a:rPr lang="nb-NO" sz="2400" b="1" dirty="0">
                <a:solidFill>
                  <a:schemeClr val="accent6">
                    <a:lumMod val="50000"/>
                  </a:schemeClr>
                </a:solidFill>
                <a:latin typeface="Aptos" panose="020B0004020202020204" pitchFamily="34" charset="0"/>
              </a:rPr>
              <a:t> diverse </a:t>
            </a:r>
            <a:r>
              <a:rPr lang="nb-NO" sz="2400" b="1" dirty="0" err="1">
                <a:solidFill>
                  <a:schemeClr val="accent6">
                    <a:lumMod val="50000"/>
                  </a:schemeClr>
                </a:solidFill>
                <a:latin typeface="Aptos" panose="020B0004020202020204" pitchFamily="34" charset="0"/>
              </a:rPr>
              <a:t>situations</a:t>
            </a:r>
            <a:r>
              <a:rPr lang="nb-NO" sz="2400" b="1" dirty="0">
                <a:solidFill>
                  <a:schemeClr val="accent6">
                    <a:lumMod val="50000"/>
                  </a:schemeClr>
                </a:solidFill>
                <a:latin typeface="Aptos" panose="020B0004020202020204" pitchFamily="34" charset="0"/>
              </a:rPr>
              <a:t> in </a:t>
            </a:r>
            <a:r>
              <a:rPr kumimoji="0" lang="nb-NO" sz="2400" b="1" i="0" u="none" strike="noStrike" kern="1200" cap="none" spc="0" normalizeH="0" baseline="0" noProof="0" dirty="0" err="1">
                <a:ln>
                  <a:noFill/>
                </a:ln>
                <a:solidFill>
                  <a:schemeClr val="accent6">
                    <a:lumMod val="50000"/>
                  </a:schemeClr>
                </a:solidFill>
                <a:effectLst/>
                <a:uLnTx/>
                <a:uFillTx/>
                <a:latin typeface="Aptos" panose="020B0004020202020204" pitchFamily="34" charset="0"/>
              </a:rPr>
              <a:t>coastal</a:t>
            </a:r>
            <a:r>
              <a:rPr kumimoji="0" lang="nb-NO" sz="2400" b="1" i="0" u="none" strike="noStrike" kern="1200" cap="none" spc="0" normalizeH="0" baseline="0" noProof="0" dirty="0">
                <a:ln>
                  <a:noFill/>
                </a:ln>
                <a:solidFill>
                  <a:schemeClr val="accent6">
                    <a:lumMod val="50000"/>
                  </a:schemeClr>
                </a:solidFill>
                <a:effectLst/>
                <a:uLnTx/>
                <a:uFillTx/>
                <a:latin typeface="Aptos" panose="020B0004020202020204" pitchFamily="34" charset="0"/>
              </a:rPr>
              <a:t> areas of Europe</a:t>
            </a:r>
          </a:p>
        </p:txBody>
      </p:sp>
      <p:sp>
        <p:nvSpPr>
          <p:cNvPr id="51" name="TekstSylinder 50">
            <a:extLst>
              <a:ext uri="{FF2B5EF4-FFF2-40B4-BE49-F238E27FC236}">
                <a16:creationId xmlns:a16="http://schemas.microsoft.com/office/drawing/2014/main" id="{ABA2582C-C2E6-8042-7A66-814826139D5A}"/>
              </a:ext>
            </a:extLst>
          </p:cNvPr>
          <p:cNvSpPr txBox="1"/>
          <p:nvPr/>
        </p:nvSpPr>
        <p:spPr>
          <a:xfrm>
            <a:off x="7776363" y="5597277"/>
            <a:ext cx="4319324" cy="369332"/>
          </a:xfrm>
          <a:prstGeom prst="rect">
            <a:avLst/>
          </a:prstGeom>
          <a:solidFill>
            <a:schemeClr val="accent3">
              <a:lumMod val="20000"/>
              <a:lumOff val="80000"/>
            </a:schemeClr>
          </a:solidFill>
          <a:ln>
            <a:solidFill>
              <a:schemeClr val="accent5">
                <a:lumMod val="50000"/>
              </a:schemeClr>
            </a:solidFill>
          </a:ln>
        </p:spPr>
        <p:txBody>
          <a:bodyPr wrap="none" rtlCol="0">
            <a:spAutoFit/>
          </a:bodyPr>
          <a:lstStyle/>
          <a:p>
            <a:r>
              <a:rPr lang="nb-NO" b="1" dirty="0">
                <a:solidFill>
                  <a:schemeClr val="accent5">
                    <a:lumMod val="50000"/>
                  </a:schemeClr>
                </a:solidFill>
                <a:latin typeface="Aptos" panose="020B0004020202020204" pitchFamily="34" charset="0"/>
              </a:rPr>
              <a:t>INTERDISCIPLINARY &amp; INTERSECTORAL</a:t>
            </a:r>
          </a:p>
        </p:txBody>
      </p:sp>
      <p:pic>
        <p:nvPicPr>
          <p:cNvPr id="4" name="Bilde 3">
            <a:extLst>
              <a:ext uri="{FF2B5EF4-FFF2-40B4-BE49-F238E27FC236}">
                <a16:creationId xmlns:a16="http://schemas.microsoft.com/office/drawing/2014/main" id="{A38D4465-FA0F-BCF0-90A1-CFE049EA06D7}"/>
              </a:ext>
            </a:extLst>
          </p:cNvPr>
          <p:cNvPicPr>
            <a:picLocks noChangeAspect="1"/>
          </p:cNvPicPr>
          <p:nvPr/>
        </p:nvPicPr>
        <p:blipFill>
          <a:blip r:embed="rId9"/>
          <a:srcRect t="10302"/>
          <a:stretch>
            <a:fillRect/>
          </a:stretch>
        </p:blipFill>
        <p:spPr>
          <a:xfrm rot="5400000">
            <a:off x="9767080" y="2963835"/>
            <a:ext cx="2598645" cy="1408131"/>
          </a:xfrm>
          <a:prstGeom prst="rect">
            <a:avLst/>
          </a:prstGeom>
          <a:ln>
            <a:noFill/>
          </a:ln>
          <a:effectLst>
            <a:outerShdw blurRad="292100" dist="139700" dir="2700000" algn="tl" rotWithShape="0">
              <a:srgbClr val="333333">
                <a:alpha val="65000"/>
              </a:srgbClr>
            </a:outerShdw>
          </a:effectLst>
        </p:spPr>
      </p:pic>
      <p:pic>
        <p:nvPicPr>
          <p:cNvPr id="26" name="Bilde 25">
            <a:extLst>
              <a:ext uri="{FF2B5EF4-FFF2-40B4-BE49-F238E27FC236}">
                <a16:creationId xmlns:a16="http://schemas.microsoft.com/office/drawing/2014/main" id="{CCB70C57-DE8D-4E17-C21A-056A519261B2}"/>
              </a:ext>
            </a:extLst>
          </p:cNvPr>
          <p:cNvPicPr>
            <a:picLocks noChangeAspect="1"/>
          </p:cNvPicPr>
          <p:nvPr/>
        </p:nvPicPr>
        <p:blipFill>
          <a:blip r:embed="rId10"/>
          <a:stretch>
            <a:fillRect/>
          </a:stretch>
        </p:blipFill>
        <p:spPr>
          <a:xfrm>
            <a:off x="7968519" y="1807757"/>
            <a:ext cx="2217612" cy="3558848"/>
          </a:xfrm>
          <a:prstGeom prst="rect">
            <a:avLst/>
          </a:prstGeom>
        </p:spPr>
      </p:pic>
    </p:spTree>
    <p:extLst>
      <p:ext uri="{BB962C8B-B14F-4D97-AF65-F5344CB8AC3E}">
        <p14:creationId xmlns:p14="http://schemas.microsoft.com/office/powerpoint/2010/main" val="402629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28A28-AA5B-EBAC-662B-1E72A1BD8EB1}"/>
            </a:ext>
          </a:extLst>
        </p:cNvPr>
        <p:cNvGrpSpPr/>
        <p:nvPr/>
      </p:nvGrpSpPr>
      <p:grpSpPr>
        <a:xfrm>
          <a:off x="0" y="0"/>
          <a:ext cx="0" cy="0"/>
          <a:chOff x="0" y="0"/>
          <a:chExt cx="0" cy="0"/>
        </a:xfrm>
      </p:grpSpPr>
      <p:pic>
        <p:nvPicPr>
          <p:cNvPr id="3" name="Grafikk 2">
            <a:extLst>
              <a:ext uri="{FF2B5EF4-FFF2-40B4-BE49-F238E27FC236}">
                <a16:creationId xmlns:a16="http://schemas.microsoft.com/office/drawing/2014/main" id="{DD93B35E-0841-93F2-4FC4-2DBE5641494D}"/>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534755" y="204951"/>
            <a:ext cx="1369806" cy="828000"/>
          </a:xfrm>
          <a:prstGeom prst="rect">
            <a:avLst/>
          </a:prstGeom>
        </p:spPr>
      </p:pic>
      <p:pic>
        <p:nvPicPr>
          <p:cNvPr id="5" name="Picture 48">
            <a:extLst>
              <a:ext uri="{FF2B5EF4-FFF2-40B4-BE49-F238E27FC236}">
                <a16:creationId xmlns:a16="http://schemas.microsoft.com/office/drawing/2014/main" id="{1B936CFE-1616-272B-4861-FB3F2FADBC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55" y="6380556"/>
            <a:ext cx="1615887" cy="360000"/>
          </a:xfrm>
          <a:prstGeom prst="rect">
            <a:avLst/>
          </a:prstGeom>
        </p:spPr>
      </p:pic>
      <p:pic>
        <p:nvPicPr>
          <p:cNvPr id="6" name="Bilde 5">
            <a:extLst>
              <a:ext uri="{FF2B5EF4-FFF2-40B4-BE49-F238E27FC236}">
                <a16:creationId xmlns:a16="http://schemas.microsoft.com/office/drawing/2014/main" id="{A3883F6B-DB5A-7E1C-D137-31C588777C2A}"/>
              </a:ext>
            </a:extLst>
          </p:cNvPr>
          <p:cNvPicPr>
            <a:picLocks noChangeAspect="1"/>
          </p:cNvPicPr>
          <p:nvPr/>
        </p:nvPicPr>
        <p:blipFill>
          <a:blip r:embed="rId4"/>
          <a:stretch>
            <a:fillRect/>
          </a:stretch>
        </p:blipFill>
        <p:spPr>
          <a:xfrm>
            <a:off x="226480" y="618951"/>
            <a:ext cx="10308276" cy="3662247"/>
          </a:xfrm>
          <a:prstGeom prst="rect">
            <a:avLst/>
          </a:prstGeom>
          <a:ln>
            <a:noFill/>
          </a:ln>
          <a:effectLst>
            <a:outerShdw blurRad="292100" dist="139700" dir="2700000" algn="tl" rotWithShape="0">
              <a:srgbClr val="333333">
                <a:alpha val="65000"/>
              </a:srgbClr>
            </a:outerShdw>
          </a:effectLst>
        </p:spPr>
      </p:pic>
      <p:sp>
        <p:nvSpPr>
          <p:cNvPr id="2" name="TekstSylinder 1">
            <a:extLst>
              <a:ext uri="{FF2B5EF4-FFF2-40B4-BE49-F238E27FC236}">
                <a16:creationId xmlns:a16="http://schemas.microsoft.com/office/drawing/2014/main" id="{36FC04E6-F2DF-58F3-CB07-D4823CC692A9}"/>
              </a:ext>
            </a:extLst>
          </p:cNvPr>
          <p:cNvSpPr txBox="1"/>
          <p:nvPr/>
        </p:nvSpPr>
        <p:spPr>
          <a:xfrm>
            <a:off x="2601568" y="4453052"/>
            <a:ext cx="8399479" cy="2246769"/>
          </a:xfrm>
          <a:prstGeom prst="rect">
            <a:avLst/>
          </a:prstGeom>
          <a:noFill/>
        </p:spPr>
        <p:txBody>
          <a:bodyPr wrap="none" rtlCol="0">
            <a:spAutoFit/>
          </a:bodyPr>
          <a:lstStyle/>
          <a:p>
            <a:pPr marL="342900" indent="-342900">
              <a:buFontTx/>
              <a:buChar char="-"/>
            </a:pPr>
            <a:r>
              <a:rPr lang="nb-NO" sz="2000" dirty="0">
                <a:solidFill>
                  <a:schemeClr val="accent5">
                    <a:lumMod val="50000"/>
                  </a:schemeClr>
                </a:solidFill>
                <a:latin typeface="Aptos" panose="020B0004020202020204" pitchFamily="34" charset="0"/>
              </a:rPr>
              <a:t>Fragile and </a:t>
            </a:r>
            <a:r>
              <a:rPr lang="nb-NO" sz="2000" dirty="0" err="1">
                <a:solidFill>
                  <a:schemeClr val="accent5">
                    <a:lumMod val="50000"/>
                  </a:schemeClr>
                </a:solidFill>
                <a:latin typeface="Aptos" panose="020B0004020202020204" pitchFamily="34" charset="0"/>
              </a:rPr>
              <a:t>often</a:t>
            </a:r>
            <a:r>
              <a:rPr lang="nb-NO" sz="2000" dirty="0">
                <a:solidFill>
                  <a:schemeClr val="accent5">
                    <a:lumMod val="50000"/>
                  </a:schemeClr>
                </a:solidFill>
                <a:latin typeface="Aptos" panose="020B0004020202020204" pitchFamily="34" charset="0"/>
              </a:rPr>
              <a:t> </a:t>
            </a:r>
            <a:r>
              <a:rPr lang="nb-NO" sz="2000" dirty="0" err="1">
                <a:solidFill>
                  <a:schemeClr val="accent5">
                    <a:lumMod val="50000"/>
                  </a:schemeClr>
                </a:solidFill>
                <a:latin typeface="Aptos" panose="020B0004020202020204" pitchFamily="34" charset="0"/>
              </a:rPr>
              <a:t>only</a:t>
            </a:r>
            <a:r>
              <a:rPr lang="nb-NO" sz="2000" dirty="0">
                <a:solidFill>
                  <a:schemeClr val="accent5">
                    <a:lumMod val="50000"/>
                  </a:schemeClr>
                </a:solidFill>
                <a:latin typeface="Aptos" panose="020B0004020202020204" pitchFamily="34" charset="0"/>
              </a:rPr>
              <a:t> visible to </a:t>
            </a:r>
            <a:r>
              <a:rPr lang="nb-NO" sz="2000" dirty="0" err="1">
                <a:solidFill>
                  <a:schemeClr val="accent5">
                    <a:lumMod val="50000"/>
                  </a:schemeClr>
                </a:solidFill>
                <a:latin typeface="Aptos" panose="020B0004020202020204" pitchFamily="34" charset="0"/>
              </a:rPr>
              <a:t>the</a:t>
            </a:r>
            <a:r>
              <a:rPr lang="nb-NO" sz="2000" dirty="0">
                <a:solidFill>
                  <a:schemeClr val="accent5">
                    <a:lumMod val="50000"/>
                  </a:schemeClr>
                </a:solidFill>
                <a:latin typeface="Aptos" panose="020B0004020202020204" pitchFamily="34" charset="0"/>
              </a:rPr>
              <a:t> </a:t>
            </a:r>
            <a:r>
              <a:rPr lang="nb-NO" sz="2000" dirty="0" err="1">
                <a:solidFill>
                  <a:schemeClr val="accent5">
                    <a:lumMod val="50000"/>
                  </a:schemeClr>
                </a:solidFill>
                <a:latin typeface="Aptos" panose="020B0004020202020204" pitchFamily="34" charset="0"/>
              </a:rPr>
              <a:t>trained</a:t>
            </a:r>
            <a:r>
              <a:rPr lang="nb-NO" sz="2000" dirty="0">
                <a:solidFill>
                  <a:schemeClr val="accent5">
                    <a:lumMod val="50000"/>
                  </a:schemeClr>
                </a:solidFill>
                <a:latin typeface="Aptos" panose="020B0004020202020204" pitchFamily="34" charset="0"/>
              </a:rPr>
              <a:t> </a:t>
            </a:r>
            <a:r>
              <a:rPr lang="nb-NO" sz="2000" dirty="0" err="1">
                <a:solidFill>
                  <a:schemeClr val="accent5">
                    <a:lumMod val="50000"/>
                  </a:schemeClr>
                </a:solidFill>
                <a:latin typeface="Aptos" panose="020B0004020202020204" pitchFamily="34" charset="0"/>
              </a:rPr>
              <a:t>eye</a:t>
            </a:r>
            <a:endParaRPr lang="nb-NO" sz="2000" dirty="0">
              <a:solidFill>
                <a:schemeClr val="accent5">
                  <a:lumMod val="50000"/>
                </a:schemeClr>
              </a:solidFill>
              <a:latin typeface="Aptos" panose="020B0004020202020204" pitchFamily="34" charset="0"/>
            </a:endParaRPr>
          </a:p>
          <a:p>
            <a:pPr marL="342900" indent="-342900">
              <a:buFontTx/>
              <a:buChar char="-"/>
            </a:pPr>
            <a:r>
              <a:rPr lang="nb-NO" sz="2000" dirty="0" err="1">
                <a:solidFill>
                  <a:schemeClr val="accent5">
                    <a:lumMod val="50000"/>
                  </a:schemeClr>
                </a:solidFill>
                <a:latin typeface="Aptos" panose="020B0004020202020204" pitchFamily="34" charset="0"/>
              </a:rPr>
              <a:t>Exposed</a:t>
            </a:r>
            <a:r>
              <a:rPr lang="nb-NO" sz="2000" dirty="0">
                <a:solidFill>
                  <a:schemeClr val="accent5">
                    <a:lumMod val="50000"/>
                  </a:schemeClr>
                </a:solidFill>
                <a:latin typeface="Aptos" panose="020B0004020202020204" pitchFamily="34" charset="0"/>
              </a:rPr>
              <a:t> to: 	- </a:t>
            </a:r>
            <a:r>
              <a:rPr lang="nb-NO" sz="2000" dirty="0" err="1">
                <a:solidFill>
                  <a:schemeClr val="accent5">
                    <a:lumMod val="50000"/>
                  </a:schemeClr>
                </a:solidFill>
                <a:latin typeface="Aptos" panose="020B0004020202020204" pitchFamily="34" charset="0"/>
              </a:rPr>
              <a:t>coastal</a:t>
            </a:r>
            <a:r>
              <a:rPr lang="nb-NO" sz="2000" dirty="0">
                <a:solidFill>
                  <a:schemeClr val="accent5">
                    <a:lumMod val="50000"/>
                  </a:schemeClr>
                </a:solidFill>
                <a:latin typeface="Aptos" panose="020B0004020202020204" pitchFamily="34" charset="0"/>
              </a:rPr>
              <a:t> </a:t>
            </a:r>
            <a:r>
              <a:rPr lang="nb-NO" sz="2000" dirty="0" err="1">
                <a:solidFill>
                  <a:schemeClr val="accent5">
                    <a:lumMod val="50000"/>
                  </a:schemeClr>
                </a:solidFill>
                <a:latin typeface="Aptos" panose="020B0004020202020204" pitchFamily="34" charset="0"/>
              </a:rPr>
              <a:t>erosion</a:t>
            </a:r>
            <a:endParaRPr lang="nb-NO" sz="2000" dirty="0">
              <a:solidFill>
                <a:schemeClr val="accent5">
                  <a:lumMod val="50000"/>
                </a:schemeClr>
              </a:solidFill>
              <a:latin typeface="Aptos" panose="020B0004020202020204" pitchFamily="34" charset="0"/>
            </a:endParaRPr>
          </a:p>
          <a:p>
            <a:r>
              <a:rPr lang="nb-NO" sz="2000" dirty="0">
                <a:solidFill>
                  <a:schemeClr val="accent5">
                    <a:lumMod val="50000"/>
                  </a:schemeClr>
                </a:solidFill>
                <a:latin typeface="Aptos" panose="020B0004020202020204" pitchFamily="34" charset="0"/>
              </a:rPr>
              <a:t>		- </a:t>
            </a:r>
            <a:r>
              <a:rPr lang="nb-NO" sz="2000" dirty="0" err="1">
                <a:solidFill>
                  <a:schemeClr val="accent5">
                    <a:lumMod val="50000"/>
                  </a:schemeClr>
                </a:solidFill>
                <a:latin typeface="Aptos" panose="020B0004020202020204" pitchFamily="34" charset="0"/>
              </a:rPr>
              <a:t>anthropogenic</a:t>
            </a:r>
            <a:r>
              <a:rPr lang="nb-NO" sz="2000" dirty="0">
                <a:solidFill>
                  <a:schemeClr val="accent5">
                    <a:lumMod val="50000"/>
                  </a:schemeClr>
                </a:solidFill>
                <a:latin typeface="Aptos" panose="020B0004020202020204" pitchFamily="34" charset="0"/>
              </a:rPr>
              <a:t> </a:t>
            </a:r>
            <a:r>
              <a:rPr lang="nb-NO" sz="2000" dirty="0" err="1">
                <a:solidFill>
                  <a:schemeClr val="accent5">
                    <a:lumMod val="50000"/>
                  </a:schemeClr>
                </a:solidFill>
                <a:latin typeface="Aptos" panose="020B0004020202020204" pitchFamily="34" charset="0"/>
              </a:rPr>
              <a:t>impact</a:t>
            </a:r>
            <a:endParaRPr lang="nb-NO" sz="2000" dirty="0">
              <a:solidFill>
                <a:schemeClr val="accent5">
                  <a:lumMod val="50000"/>
                </a:schemeClr>
              </a:solidFill>
              <a:latin typeface="Aptos" panose="020B0004020202020204" pitchFamily="34" charset="0"/>
            </a:endParaRPr>
          </a:p>
          <a:p>
            <a:pPr marL="342900" indent="-342900">
              <a:buFontTx/>
              <a:buChar char="-"/>
            </a:pPr>
            <a:r>
              <a:rPr lang="nb-NO" sz="2000" dirty="0">
                <a:solidFill>
                  <a:schemeClr val="accent5">
                    <a:lumMod val="50000"/>
                  </a:schemeClr>
                </a:solidFill>
                <a:latin typeface="Aptos" panose="020B0004020202020204" pitchFamily="34" charset="0"/>
              </a:rPr>
              <a:t>Coastal </a:t>
            </a:r>
            <a:r>
              <a:rPr lang="nb-NO" sz="2000" dirty="0" err="1">
                <a:solidFill>
                  <a:schemeClr val="accent5">
                    <a:lumMod val="50000"/>
                  </a:schemeClr>
                </a:solidFill>
                <a:latin typeface="Aptos" panose="020B0004020202020204" pitchFamily="34" charset="0"/>
              </a:rPr>
              <a:t>environment</a:t>
            </a:r>
            <a:r>
              <a:rPr lang="nb-NO" sz="2000" dirty="0">
                <a:solidFill>
                  <a:schemeClr val="accent5">
                    <a:lumMod val="50000"/>
                  </a:schemeClr>
                </a:solidFill>
                <a:latin typeface="Aptos" panose="020B0004020202020204" pitchFamily="34" charset="0"/>
              </a:rPr>
              <a:t> </a:t>
            </a:r>
            <a:r>
              <a:rPr lang="nb-NO" sz="2000" dirty="0" err="1">
                <a:solidFill>
                  <a:schemeClr val="accent5">
                    <a:lumMod val="50000"/>
                  </a:schemeClr>
                </a:solidFill>
                <a:latin typeface="Aptos" panose="020B0004020202020204" pitchFamily="34" charset="0"/>
              </a:rPr>
              <a:t>diversity</a:t>
            </a:r>
            <a:r>
              <a:rPr lang="nb-NO" sz="2000" dirty="0">
                <a:solidFill>
                  <a:schemeClr val="accent5">
                    <a:lumMod val="50000"/>
                  </a:schemeClr>
                </a:solidFill>
                <a:latin typeface="Aptos" panose="020B0004020202020204" pitchFamily="34" charset="0"/>
              </a:rPr>
              <a:t> </a:t>
            </a:r>
            <a:r>
              <a:rPr lang="nb-NO" sz="2000" dirty="0" err="1">
                <a:solidFill>
                  <a:schemeClr val="accent5">
                    <a:lumMod val="50000"/>
                  </a:schemeClr>
                </a:solidFill>
                <a:latin typeface="Aptos" panose="020B0004020202020204" pitchFamily="34" charset="0"/>
              </a:rPr>
              <a:t>results</a:t>
            </a:r>
            <a:r>
              <a:rPr lang="nb-NO" sz="2000" dirty="0">
                <a:solidFill>
                  <a:schemeClr val="accent5">
                    <a:lumMod val="50000"/>
                  </a:schemeClr>
                </a:solidFill>
                <a:latin typeface="Aptos" panose="020B0004020202020204" pitchFamily="34" charset="0"/>
              </a:rPr>
              <a:t> in diverse </a:t>
            </a:r>
            <a:r>
              <a:rPr lang="nb-NO" sz="2000" dirty="0" err="1">
                <a:solidFill>
                  <a:schemeClr val="accent5">
                    <a:lumMod val="50000"/>
                  </a:schemeClr>
                </a:solidFill>
                <a:latin typeface="Aptos" panose="020B0004020202020204" pitchFamily="34" charset="0"/>
              </a:rPr>
              <a:t>preservation</a:t>
            </a:r>
            <a:r>
              <a:rPr lang="nb-NO" sz="2000" dirty="0">
                <a:solidFill>
                  <a:schemeClr val="accent5">
                    <a:lumMod val="50000"/>
                  </a:schemeClr>
                </a:solidFill>
                <a:latin typeface="Aptos" panose="020B0004020202020204" pitchFamily="34" charset="0"/>
              </a:rPr>
              <a:t> </a:t>
            </a:r>
            <a:r>
              <a:rPr lang="nb-NO" sz="2000" dirty="0" err="1">
                <a:solidFill>
                  <a:schemeClr val="accent5">
                    <a:lumMod val="50000"/>
                  </a:schemeClr>
                </a:solidFill>
                <a:latin typeface="Aptos" panose="020B0004020202020204" pitchFamily="34" charset="0"/>
              </a:rPr>
              <a:t>conditions</a:t>
            </a:r>
            <a:endParaRPr lang="nb-NO" sz="2000" dirty="0">
              <a:solidFill>
                <a:schemeClr val="accent5">
                  <a:lumMod val="50000"/>
                </a:schemeClr>
              </a:solidFill>
              <a:latin typeface="Aptos" panose="020B0004020202020204" pitchFamily="34" charset="0"/>
            </a:endParaRPr>
          </a:p>
          <a:p>
            <a:pPr marL="342900" indent="-342900">
              <a:buFontTx/>
              <a:buChar char="-"/>
            </a:pPr>
            <a:r>
              <a:rPr lang="nb-NO" sz="2000" dirty="0">
                <a:solidFill>
                  <a:schemeClr val="accent5">
                    <a:lumMod val="50000"/>
                  </a:schemeClr>
                </a:solidFill>
                <a:latin typeface="Aptos" panose="020B0004020202020204" pitchFamily="34" charset="0"/>
              </a:rPr>
              <a:t>Interpretative </a:t>
            </a:r>
            <a:r>
              <a:rPr lang="nb-NO" sz="2000" dirty="0" err="1">
                <a:solidFill>
                  <a:schemeClr val="accent5">
                    <a:lumMod val="50000"/>
                  </a:schemeClr>
                </a:solidFill>
                <a:latin typeface="Aptos" panose="020B0004020202020204" pitchFamily="34" charset="0"/>
              </a:rPr>
              <a:t>regionalisation</a:t>
            </a:r>
            <a:endParaRPr lang="nb-NO" sz="2000" dirty="0">
              <a:solidFill>
                <a:schemeClr val="accent5">
                  <a:lumMod val="50000"/>
                </a:schemeClr>
              </a:solidFill>
              <a:latin typeface="Aptos" panose="020B0004020202020204" pitchFamily="34" charset="0"/>
            </a:endParaRPr>
          </a:p>
          <a:p>
            <a:pPr marL="342900" indent="-342900">
              <a:buFontTx/>
              <a:buChar char="-"/>
            </a:pPr>
            <a:endParaRPr lang="nb-NO" sz="2000" dirty="0">
              <a:solidFill>
                <a:schemeClr val="accent5">
                  <a:lumMod val="50000"/>
                </a:schemeClr>
              </a:solidFill>
              <a:latin typeface="Aptos" panose="020B0004020202020204" pitchFamily="34" charset="0"/>
            </a:endParaRPr>
          </a:p>
          <a:p>
            <a:r>
              <a:rPr lang="nb-NO" sz="2000" b="1" dirty="0">
                <a:solidFill>
                  <a:schemeClr val="accent5">
                    <a:lumMod val="50000"/>
                  </a:schemeClr>
                </a:solidFill>
                <a:latin typeface="Aptos" panose="020B0004020202020204" pitchFamily="34" charset="0"/>
                <a:sym typeface="Wingdings" panose="05000000000000000000" pitchFamily="2" charset="2"/>
              </a:rPr>
              <a:t> </a:t>
            </a:r>
            <a:r>
              <a:rPr lang="nb-NO" sz="2000" b="1" dirty="0">
                <a:solidFill>
                  <a:schemeClr val="accent5">
                    <a:lumMod val="50000"/>
                  </a:schemeClr>
                </a:solidFill>
                <a:latin typeface="Aptos" panose="020B0004020202020204" pitchFamily="34" charset="0"/>
              </a:rPr>
              <a:t>HFG </a:t>
            </a:r>
            <a:r>
              <a:rPr lang="nb-NO" sz="2000" b="1" dirty="0" err="1">
                <a:solidFill>
                  <a:schemeClr val="accent5">
                    <a:lumMod val="50000"/>
                  </a:schemeClr>
                </a:solidFill>
                <a:latin typeface="Aptos" panose="020B0004020202020204" pitchFamily="34" charset="0"/>
              </a:rPr>
              <a:t>legacies</a:t>
            </a:r>
            <a:r>
              <a:rPr lang="nb-NO" sz="2000" b="1" dirty="0">
                <a:solidFill>
                  <a:schemeClr val="accent5">
                    <a:lumMod val="50000"/>
                  </a:schemeClr>
                </a:solidFill>
                <a:latin typeface="Aptos" panose="020B0004020202020204" pitchFamily="34" charset="0"/>
              </a:rPr>
              <a:t> </a:t>
            </a:r>
            <a:r>
              <a:rPr lang="nb-NO" sz="2000" b="1" dirty="0" err="1">
                <a:solidFill>
                  <a:schemeClr val="accent5">
                    <a:lumMod val="50000"/>
                  </a:schemeClr>
                </a:solidFill>
                <a:latin typeface="Aptos" panose="020B0004020202020204" pitchFamily="34" charset="0"/>
              </a:rPr>
              <a:t>are</a:t>
            </a:r>
            <a:r>
              <a:rPr lang="nb-NO" sz="2000" b="1" dirty="0">
                <a:solidFill>
                  <a:schemeClr val="accent5">
                    <a:lumMod val="50000"/>
                  </a:schemeClr>
                </a:solidFill>
                <a:latin typeface="Aptos" panose="020B0004020202020204" pitchFamily="34" charset="0"/>
              </a:rPr>
              <a:t> </a:t>
            </a:r>
            <a:r>
              <a:rPr lang="nb-NO" sz="2000" b="1" dirty="0" err="1">
                <a:solidFill>
                  <a:schemeClr val="accent5">
                    <a:lumMod val="50000"/>
                  </a:schemeClr>
                </a:solidFill>
                <a:latin typeface="Aptos" panose="020B0004020202020204" pitchFamily="34" charset="0"/>
              </a:rPr>
              <a:t>overlooked</a:t>
            </a:r>
            <a:r>
              <a:rPr lang="nb-NO" sz="2000" b="1" dirty="0">
                <a:solidFill>
                  <a:schemeClr val="accent5">
                    <a:lumMod val="50000"/>
                  </a:schemeClr>
                </a:solidFill>
                <a:latin typeface="Aptos" panose="020B0004020202020204" pitchFamily="34" charset="0"/>
              </a:rPr>
              <a:t> and </a:t>
            </a:r>
            <a:r>
              <a:rPr lang="nb-NO" sz="2000" b="1" dirty="0" err="1">
                <a:solidFill>
                  <a:schemeClr val="accent5">
                    <a:lumMod val="50000"/>
                  </a:schemeClr>
                </a:solidFill>
                <a:latin typeface="Aptos" panose="020B0004020202020204" pitchFamily="34" charset="0"/>
              </a:rPr>
              <a:t>therefore</a:t>
            </a:r>
            <a:r>
              <a:rPr lang="nb-NO" sz="2000" b="1" dirty="0">
                <a:solidFill>
                  <a:schemeClr val="accent5">
                    <a:lumMod val="50000"/>
                  </a:schemeClr>
                </a:solidFill>
                <a:latin typeface="Aptos" panose="020B0004020202020204" pitchFamily="34" charset="0"/>
              </a:rPr>
              <a:t> </a:t>
            </a:r>
            <a:r>
              <a:rPr lang="nb-NO" sz="2000" b="1" dirty="0" err="1">
                <a:solidFill>
                  <a:schemeClr val="accent5">
                    <a:lumMod val="50000"/>
                  </a:schemeClr>
                </a:solidFill>
                <a:latin typeface="Aptos" panose="020B0004020202020204" pitchFamily="34" charset="0"/>
              </a:rPr>
              <a:t>threatened</a:t>
            </a:r>
            <a:endParaRPr lang="nb-NO" sz="2000" b="1" dirty="0">
              <a:solidFill>
                <a:schemeClr val="accent5">
                  <a:lumMod val="50000"/>
                </a:schemeClr>
              </a:solidFill>
              <a:latin typeface="Aptos" panose="020B0004020202020204" pitchFamily="34" charset="0"/>
            </a:endParaRPr>
          </a:p>
        </p:txBody>
      </p:sp>
      <p:sp>
        <p:nvSpPr>
          <p:cNvPr id="4" name="TekstSylinder 3">
            <a:extLst>
              <a:ext uri="{FF2B5EF4-FFF2-40B4-BE49-F238E27FC236}">
                <a16:creationId xmlns:a16="http://schemas.microsoft.com/office/drawing/2014/main" id="{42F36DF9-D1F9-B4D4-E1CB-2E171D333941}"/>
              </a:ext>
            </a:extLst>
          </p:cNvPr>
          <p:cNvSpPr txBox="1"/>
          <p:nvPr/>
        </p:nvSpPr>
        <p:spPr>
          <a:xfrm>
            <a:off x="226479" y="158179"/>
            <a:ext cx="10056920" cy="369332"/>
          </a:xfrm>
          <a:prstGeom prst="rect">
            <a:avLst/>
          </a:prstGeom>
          <a:noFill/>
        </p:spPr>
        <p:txBody>
          <a:bodyPr wrap="none" rtlCol="0">
            <a:spAutoFit/>
          </a:bodyPr>
          <a:lstStyle/>
          <a:p>
            <a:r>
              <a:rPr lang="nb-NO" b="1" dirty="0">
                <a:solidFill>
                  <a:schemeClr val="accent6">
                    <a:lumMod val="50000"/>
                  </a:schemeClr>
                </a:solidFill>
                <a:latin typeface="Aptos" panose="020B0004020202020204" pitchFamily="34" charset="0"/>
              </a:rPr>
              <a:t>Stone Age </a:t>
            </a:r>
            <a:r>
              <a:rPr lang="nb-NO" b="1" dirty="0" err="1">
                <a:solidFill>
                  <a:schemeClr val="accent6">
                    <a:lumMod val="50000"/>
                  </a:schemeClr>
                </a:solidFill>
                <a:latin typeface="Aptos" panose="020B0004020202020204" pitchFamily="34" charset="0"/>
              </a:rPr>
              <a:t>hunter</a:t>
            </a:r>
            <a:r>
              <a:rPr lang="nb-NO" b="1" dirty="0">
                <a:solidFill>
                  <a:schemeClr val="accent6">
                    <a:lumMod val="50000"/>
                  </a:schemeClr>
                </a:solidFill>
                <a:latin typeface="Aptos" panose="020B0004020202020204" pitchFamily="34" charset="0"/>
              </a:rPr>
              <a:t>-fisher-</a:t>
            </a:r>
            <a:r>
              <a:rPr lang="nb-NO" b="1" dirty="0" err="1">
                <a:solidFill>
                  <a:schemeClr val="accent6">
                    <a:lumMod val="50000"/>
                  </a:schemeClr>
                </a:solidFill>
                <a:latin typeface="Aptos" panose="020B0004020202020204" pitchFamily="34" charset="0"/>
              </a:rPr>
              <a:t>gatherer</a:t>
            </a:r>
            <a:r>
              <a:rPr lang="nb-NO" b="1" dirty="0">
                <a:solidFill>
                  <a:schemeClr val="accent6">
                    <a:lumMod val="50000"/>
                  </a:schemeClr>
                </a:solidFill>
                <a:latin typeface="Aptos" panose="020B0004020202020204" pitchFamily="34" charset="0"/>
              </a:rPr>
              <a:t> (HFG) </a:t>
            </a:r>
            <a:r>
              <a:rPr lang="nb-NO" b="1" dirty="0" err="1">
                <a:solidFill>
                  <a:schemeClr val="accent6">
                    <a:lumMod val="50000"/>
                  </a:schemeClr>
                </a:solidFill>
                <a:latin typeface="Aptos" panose="020B0004020202020204" pitchFamily="34" charset="0"/>
              </a:rPr>
              <a:t>heritage</a:t>
            </a:r>
            <a:r>
              <a:rPr lang="nb-NO" b="1" dirty="0">
                <a:solidFill>
                  <a:schemeClr val="accent6">
                    <a:lumMod val="50000"/>
                  </a:schemeClr>
                </a:solidFill>
                <a:latin typeface="Aptos" panose="020B0004020202020204" pitchFamily="34" charset="0"/>
              </a:rPr>
              <a:t> in European </a:t>
            </a:r>
            <a:r>
              <a:rPr lang="nb-NO" b="1" dirty="0" err="1">
                <a:solidFill>
                  <a:schemeClr val="accent6">
                    <a:lumMod val="50000"/>
                  </a:schemeClr>
                </a:solidFill>
                <a:latin typeface="Aptos" panose="020B0004020202020204" pitchFamily="34" charset="0"/>
              </a:rPr>
              <a:t>coastal</a:t>
            </a:r>
            <a:r>
              <a:rPr lang="nb-NO" b="1" dirty="0">
                <a:solidFill>
                  <a:schemeClr val="accent6">
                    <a:lumMod val="50000"/>
                  </a:schemeClr>
                </a:solidFill>
                <a:latin typeface="Aptos" panose="020B0004020202020204" pitchFamily="34" charset="0"/>
              </a:rPr>
              <a:t> areas: </a:t>
            </a:r>
            <a:r>
              <a:rPr lang="nb-NO" b="1" dirty="0">
                <a:solidFill>
                  <a:schemeClr val="accent5">
                    <a:lumMod val="50000"/>
                  </a:schemeClr>
                </a:solidFill>
                <a:latin typeface="Aptos" panose="020B0004020202020204" pitchFamily="34" charset="0"/>
              </a:rPr>
              <a:t>Diverse </a:t>
            </a:r>
            <a:r>
              <a:rPr lang="nb-NO" b="1" dirty="0" err="1">
                <a:solidFill>
                  <a:schemeClr val="accent5">
                    <a:lumMod val="50000"/>
                  </a:schemeClr>
                </a:solidFill>
                <a:latin typeface="Aptos" panose="020B0004020202020204" pitchFamily="34" charset="0"/>
              </a:rPr>
              <a:t>challenges</a:t>
            </a:r>
            <a:r>
              <a:rPr lang="nb-NO" b="1" dirty="0">
                <a:solidFill>
                  <a:schemeClr val="accent5">
                    <a:lumMod val="50000"/>
                  </a:schemeClr>
                </a:solidFill>
                <a:latin typeface="Aptos" panose="020B0004020202020204" pitchFamily="34" charset="0"/>
              </a:rPr>
              <a:t> </a:t>
            </a:r>
          </a:p>
        </p:txBody>
      </p:sp>
    </p:spTree>
    <p:extLst>
      <p:ext uri="{BB962C8B-B14F-4D97-AF65-F5344CB8AC3E}">
        <p14:creationId xmlns:p14="http://schemas.microsoft.com/office/powerpoint/2010/main" val="1970002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a:extLst>
            <a:ext uri="{FF2B5EF4-FFF2-40B4-BE49-F238E27FC236}">
              <a16:creationId xmlns:a16="http://schemas.microsoft.com/office/drawing/2014/main" id="{FED72A82-CF11-8A58-DAB7-3F6B98DE0E86}"/>
            </a:ext>
          </a:extLst>
        </p:cNvPr>
        <p:cNvGrpSpPr/>
        <p:nvPr/>
      </p:nvGrpSpPr>
      <p:grpSpPr>
        <a:xfrm>
          <a:off x="0" y="0"/>
          <a:ext cx="0" cy="0"/>
          <a:chOff x="0" y="0"/>
          <a:chExt cx="0" cy="0"/>
        </a:xfrm>
      </p:grpSpPr>
      <p:sp>
        <p:nvSpPr>
          <p:cNvPr id="4" name="Rektangel: avrundede hjørner 3">
            <a:extLst>
              <a:ext uri="{FF2B5EF4-FFF2-40B4-BE49-F238E27FC236}">
                <a16:creationId xmlns:a16="http://schemas.microsoft.com/office/drawing/2014/main" id="{F5622FBD-8785-EC86-B530-7DDB17AF6022}"/>
              </a:ext>
            </a:extLst>
          </p:cNvPr>
          <p:cNvSpPr/>
          <p:nvPr/>
        </p:nvSpPr>
        <p:spPr>
          <a:xfrm>
            <a:off x="6847590" y="1516737"/>
            <a:ext cx="2428672" cy="1083013"/>
          </a:xfrm>
          <a:prstGeom prst="roundRect">
            <a:avLst/>
          </a:prstGeom>
          <a:solidFill>
            <a:srgbClr val="4E95D9">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ptos" panose="02110004020202020204"/>
                <a:ea typeface="+mn-ea"/>
                <a:cs typeface="+mn-cs"/>
              </a:rPr>
              <a:t>WP2 - Coastal territories and environmental threats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Aptos" panose="02110004020202020204"/>
                <a:ea typeface="+mn-ea"/>
                <a:cs typeface="+mn-cs"/>
              </a:rPr>
              <a:t>Coastal engineering, earth sciences, archaeology</a:t>
            </a:r>
            <a:endParaRPr kumimoji="0" lang="nb-NO" sz="11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ktangel: avrundede hjørner 4">
            <a:extLst>
              <a:ext uri="{FF2B5EF4-FFF2-40B4-BE49-F238E27FC236}">
                <a16:creationId xmlns:a16="http://schemas.microsoft.com/office/drawing/2014/main" id="{87A4D23D-0CB1-01E9-5F86-2B876E62316B}"/>
              </a:ext>
            </a:extLst>
          </p:cNvPr>
          <p:cNvSpPr/>
          <p:nvPr/>
        </p:nvSpPr>
        <p:spPr>
          <a:xfrm>
            <a:off x="5646271" y="2772806"/>
            <a:ext cx="2428672" cy="1083013"/>
          </a:xfrm>
          <a:prstGeom prst="roundRect">
            <a:avLst/>
          </a:prstGeom>
          <a:solidFill>
            <a:srgbClr val="FFC000">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ptos" panose="02110004020202020204"/>
                <a:ea typeface="+mn-ea"/>
                <a:cs typeface="+mn-cs"/>
              </a:rPr>
              <a:t>WP3 - Dwelling in coastal areas: Places, rituals, networks and mobility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Aptos" panose="02110004020202020204"/>
                <a:ea typeface="+mn-ea"/>
                <a:cs typeface="+mn-cs"/>
              </a:rPr>
              <a:t>Archaeology, life sciences, spatial studies (GIS)</a:t>
            </a:r>
            <a:r>
              <a:rPr kumimoji="0" lang="en-GB" sz="1400" b="0" i="0" u="none" strike="noStrike" kern="1200" cap="none" spc="0" normalizeH="0" baseline="0" noProof="0" dirty="0">
                <a:ln>
                  <a:noFill/>
                </a:ln>
                <a:solidFill>
                  <a:prstClr val="white"/>
                </a:solidFill>
                <a:effectLst/>
                <a:uLnTx/>
                <a:uFillTx/>
                <a:latin typeface="Aptos" panose="02110004020202020204"/>
                <a:ea typeface="+mn-ea"/>
                <a:cs typeface="+mn-cs"/>
              </a:rPr>
              <a:t> </a:t>
            </a:r>
            <a:endParaRPr kumimoji="0" lang="nb-NO" sz="1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Rektangel: avrundede hjørner 7">
            <a:extLst>
              <a:ext uri="{FF2B5EF4-FFF2-40B4-BE49-F238E27FC236}">
                <a16:creationId xmlns:a16="http://schemas.microsoft.com/office/drawing/2014/main" id="{0BE1C520-C016-2DBE-BCA0-25CA3FA1BF00}"/>
              </a:ext>
            </a:extLst>
          </p:cNvPr>
          <p:cNvSpPr/>
          <p:nvPr/>
        </p:nvSpPr>
        <p:spPr>
          <a:xfrm>
            <a:off x="8258056" y="2772807"/>
            <a:ext cx="2428672" cy="1083013"/>
          </a:xfrm>
          <a:prstGeom prst="roundRect">
            <a:avLst/>
          </a:prstGeom>
          <a:solidFill>
            <a:srgbClr val="008000">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ptos" panose="02110004020202020204"/>
                <a:ea typeface="+mn-ea"/>
                <a:cs typeface="+mn-cs"/>
              </a:rPr>
              <a:t>WP4 - Managing coastal resources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Aptos" panose="02110004020202020204"/>
                <a:ea typeface="+mn-ea"/>
                <a:cs typeface="+mn-cs"/>
              </a:rPr>
              <a:t>Archaeology, humanities, life sciences</a:t>
            </a:r>
            <a:r>
              <a:rPr kumimoji="0" lang="en-GB" sz="1400" b="0" i="0" u="none" strike="noStrike" kern="1200" cap="none" spc="0" normalizeH="0" baseline="0" noProof="0" dirty="0">
                <a:ln>
                  <a:noFill/>
                </a:ln>
                <a:solidFill>
                  <a:prstClr val="white"/>
                </a:solidFill>
                <a:effectLst/>
                <a:uLnTx/>
                <a:uFillTx/>
                <a:latin typeface="Aptos" panose="02110004020202020204"/>
                <a:ea typeface="+mn-ea"/>
                <a:cs typeface="+mn-cs"/>
              </a:rPr>
              <a:t> </a:t>
            </a:r>
            <a:endParaRPr kumimoji="0" lang="nb-NO" sz="1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 name="Rektangel: avrundede hjørner 8">
            <a:extLst>
              <a:ext uri="{FF2B5EF4-FFF2-40B4-BE49-F238E27FC236}">
                <a16:creationId xmlns:a16="http://schemas.microsoft.com/office/drawing/2014/main" id="{B7252022-C6D6-70AE-69A2-F4A991A51181}"/>
              </a:ext>
            </a:extLst>
          </p:cNvPr>
          <p:cNvSpPr/>
          <p:nvPr/>
        </p:nvSpPr>
        <p:spPr>
          <a:xfrm>
            <a:off x="6847590" y="4013588"/>
            <a:ext cx="2428672" cy="1083013"/>
          </a:xfrm>
          <a:prstGeom prst="roundRect">
            <a:avLst/>
          </a:prstGeom>
          <a:solidFill>
            <a:srgbClr val="33CC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ptos" panose="02110004020202020204"/>
                <a:ea typeface="+mn-ea"/>
                <a:cs typeface="+mn-cs"/>
              </a:rPr>
              <a:t>WP5 - Coastal Stone Age as contemporary heritage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Aptos" panose="02110004020202020204"/>
                <a:ea typeface="+mn-ea"/>
                <a:cs typeface="+mn-cs"/>
              </a:rPr>
              <a:t>Social anthropology, heritage studies, archaeology</a:t>
            </a:r>
            <a:r>
              <a:rPr kumimoji="0" lang="en-GB" sz="1400" b="0" i="0" u="none" strike="noStrike" kern="1200" cap="none" spc="0" normalizeH="0" baseline="0" noProof="0" dirty="0">
                <a:ln>
                  <a:noFill/>
                </a:ln>
                <a:solidFill>
                  <a:prstClr val="white"/>
                </a:solidFill>
                <a:effectLst/>
                <a:uLnTx/>
                <a:uFillTx/>
                <a:latin typeface="Aptos" panose="02110004020202020204"/>
                <a:ea typeface="+mn-ea"/>
                <a:cs typeface="+mn-cs"/>
              </a:rPr>
              <a:t> </a:t>
            </a:r>
            <a:endParaRPr kumimoji="0" lang="nb-NO" sz="1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Pil: opp og ned 2">
            <a:extLst>
              <a:ext uri="{FF2B5EF4-FFF2-40B4-BE49-F238E27FC236}">
                <a16:creationId xmlns:a16="http://schemas.microsoft.com/office/drawing/2014/main" id="{31C56B72-37C3-EA07-E2D2-832D4A97646D}"/>
              </a:ext>
            </a:extLst>
          </p:cNvPr>
          <p:cNvSpPr/>
          <p:nvPr/>
        </p:nvSpPr>
        <p:spPr>
          <a:xfrm>
            <a:off x="10657836" y="860670"/>
            <a:ext cx="1005063" cy="4886026"/>
          </a:xfrm>
          <a:prstGeom prst="upDownArrow">
            <a:avLst/>
          </a:prstGeom>
          <a:solidFill>
            <a:schemeClr val="accent6">
              <a:lumMod val="20000"/>
              <a:lumOff val="80000"/>
            </a:schemeClr>
          </a:solidFill>
          <a:ln cap="sq">
            <a:solidFill>
              <a:schemeClr val="accent1">
                <a:shade val="15000"/>
              </a:schemeClr>
            </a:solidFill>
            <a:prstDash val="sysDot"/>
            <a:extLst>
              <a:ext uri="{C807C97D-BFC1-408E-A445-0C87EB9F89A2}">
                <ask:lineSketchStyleProps xmlns:ask="http://schemas.microsoft.com/office/drawing/2018/sketchyshapes" sd="1219033472">
                  <a:custGeom>
                    <a:avLst/>
                    <a:gdLst>
                      <a:gd name="connsiteX0" fmla="*/ 0 w 1005063"/>
                      <a:gd name="connsiteY0" fmla="*/ 502532 h 4617396"/>
                      <a:gd name="connsiteX1" fmla="*/ 246241 w 1005063"/>
                      <a:gd name="connsiteY1" fmla="*/ 256291 h 4617396"/>
                      <a:gd name="connsiteX2" fmla="*/ 502532 w 1005063"/>
                      <a:gd name="connsiteY2" fmla="*/ 0 h 4617396"/>
                      <a:gd name="connsiteX3" fmla="*/ 758823 w 1005063"/>
                      <a:gd name="connsiteY3" fmla="*/ 256291 h 4617396"/>
                      <a:gd name="connsiteX4" fmla="*/ 1005063 w 1005063"/>
                      <a:gd name="connsiteY4" fmla="*/ 502532 h 4617396"/>
                      <a:gd name="connsiteX5" fmla="*/ 753797 w 1005063"/>
                      <a:gd name="connsiteY5" fmla="*/ 502532 h 4617396"/>
                      <a:gd name="connsiteX6" fmla="*/ 753797 w 1005063"/>
                      <a:gd name="connsiteY6" fmla="*/ 1090826 h 4617396"/>
                      <a:gd name="connsiteX7" fmla="*/ 753797 w 1005063"/>
                      <a:gd name="connsiteY7" fmla="*/ 1534627 h 4617396"/>
                      <a:gd name="connsiteX8" fmla="*/ 753797 w 1005063"/>
                      <a:gd name="connsiteY8" fmla="*/ 2050675 h 4617396"/>
                      <a:gd name="connsiteX9" fmla="*/ 753797 w 1005063"/>
                      <a:gd name="connsiteY9" fmla="*/ 2602846 h 4617396"/>
                      <a:gd name="connsiteX10" fmla="*/ 753797 w 1005063"/>
                      <a:gd name="connsiteY10" fmla="*/ 3010523 h 4617396"/>
                      <a:gd name="connsiteX11" fmla="*/ 753797 w 1005063"/>
                      <a:gd name="connsiteY11" fmla="*/ 3418201 h 4617396"/>
                      <a:gd name="connsiteX12" fmla="*/ 753797 w 1005063"/>
                      <a:gd name="connsiteY12" fmla="*/ 4114865 h 4617396"/>
                      <a:gd name="connsiteX13" fmla="*/ 1005063 w 1005063"/>
                      <a:gd name="connsiteY13" fmla="*/ 4114865 h 4617396"/>
                      <a:gd name="connsiteX14" fmla="*/ 748772 w 1005063"/>
                      <a:gd name="connsiteY14" fmla="*/ 4371156 h 4617396"/>
                      <a:gd name="connsiteX15" fmla="*/ 502532 w 1005063"/>
                      <a:gd name="connsiteY15" fmla="*/ 4617396 h 4617396"/>
                      <a:gd name="connsiteX16" fmla="*/ 256291 w 1005063"/>
                      <a:gd name="connsiteY16" fmla="*/ 4371156 h 4617396"/>
                      <a:gd name="connsiteX17" fmla="*/ 0 w 1005063"/>
                      <a:gd name="connsiteY17" fmla="*/ 4114865 h 4617396"/>
                      <a:gd name="connsiteX18" fmla="*/ 251266 w 1005063"/>
                      <a:gd name="connsiteY18" fmla="*/ 4114865 h 4617396"/>
                      <a:gd name="connsiteX19" fmla="*/ 251266 w 1005063"/>
                      <a:gd name="connsiteY19" fmla="*/ 3598817 h 4617396"/>
                      <a:gd name="connsiteX20" fmla="*/ 251266 w 1005063"/>
                      <a:gd name="connsiteY20" fmla="*/ 3046647 h 4617396"/>
                      <a:gd name="connsiteX21" fmla="*/ 251266 w 1005063"/>
                      <a:gd name="connsiteY21" fmla="*/ 2494476 h 4617396"/>
                      <a:gd name="connsiteX22" fmla="*/ 251266 w 1005063"/>
                      <a:gd name="connsiteY22" fmla="*/ 2050675 h 4617396"/>
                      <a:gd name="connsiteX23" fmla="*/ 251266 w 1005063"/>
                      <a:gd name="connsiteY23" fmla="*/ 1462380 h 4617396"/>
                      <a:gd name="connsiteX24" fmla="*/ 251266 w 1005063"/>
                      <a:gd name="connsiteY24" fmla="*/ 946333 h 4617396"/>
                      <a:gd name="connsiteX25" fmla="*/ 251266 w 1005063"/>
                      <a:gd name="connsiteY25" fmla="*/ 502532 h 4617396"/>
                      <a:gd name="connsiteX26" fmla="*/ 0 w 1005063"/>
                      <a:gd name="connsiteY26" fmla="*/ 502532 h 461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5063" h="4617396" fill="none" extrusionOk="0">
                        <a:moveTo>
                          <a:pt x="0" y="502532"/>
                        </a:moveTo>
                        <a:cubicBezTo>
                          <a:pt x="58420" y="417242"/>
                          <a:pt x="165993" y="380844"/>
                          <a:pt x="246241" y="256291"/>
                        </a:cubicBezTo>
                        <a:cubicBezTo>
                          <a:pt x="326489" y="131738"/>
                          <a:pt x="477321" y="84735"/>
                          <a:pt x="502532" y="0"/>
                        </a:cubicBezTo>
                        <a:cubicBezTo>
                          <a:pt x="621048" y="88677"/>
                          <a:pt x="621948" y="142383"/>
                          <a:pt x="758823" y="256291"/>
                        </a:cubicBezTo>
                        <a:cubicBezTo>
                          <a:pt x="895698" y="370199"/>
                          <a:pt x="937461" y="448315"/>
                          <a:pt x="1005063" y="502532"/>
                        </a:cubicBezTo>
                        <a:cubicBezTo>
                          <a:pt x="908721" y="506835"/>
                          <a:pt x="826938" y="493284"/>
                          <a:pt x="753797" y="502532"/>
                        </a:cubicBezTo>
                        <a:cubicBezTo>
                          <a:pt x="766861" y="747732"/>
                          <a:pt x="713366" y="921360"/>
                          <a:pt x="753797" y="1090826"/>
                        </a:cubicBezTo>
                        <a:cubicBezTo>
                          <a:pt x="794228" y="1260292"/>
                          <a:pt x="747811" y="1444335"/>
                          <a:pt x="753797" y="1534627"/>
                        </a:cubicBezTo>
                        <a:cubicBezTo>
                          <a:pt x="759783" y="1624919"/>
                          <a:pt x="706311" y="1924359"/>
                          <a:pt x="753797" y="2050675"/>
                        </a:cubicBezTo>
                        <a:cubicBezTo>
                          <a:pt x="801283" y="2176991"/>
                          <a:pt x="701130" y="2443011"/>
                          <a:pt x="753797" y="2602846"/>
                        </a:cubicBezTo>
                        <a:cubicBezTo>
                          <a:pt x="806464" y="2762681"/>
                          <a:pt x="720568" y="2926343"/>
                          <a:pt x="753797" y="3010523"/>
                        </a:cubicBezTo>
                        <a:cubicBezTo>
                          <a:pt x="787026" y="3094703"/>
                          <a:pt x="717509" y="3256586"/>
                          <a:pt x="753797" y="3418201"/>
                        </a:cubicBezTo>
                        <a:cubicBezTo>
                          <a:pt x="790085" y="3579816"/>
                          <a:pt x="706696" y="3890271"/>
                          <a:pt x="753797" y="4114865"/>
                        </a:cubicBezTo>
                        <a:cubicBezTo>
                          <a:pt x="861608" y="4099927"/>
                          <a:pt x="907906" y="4134179"/>
                          <a:pt x="1005063" y="4114865"/>
                        </a:cubicBezTo>
                        <a:cubicBezTo>
                          <a:pt x="935136" y="4186889"/>
                          <a:pt x="850149" y="4226683"/>
                          <a:pt x="748772" y="4371156"/>
                        </a:cubicBezTo>
                        <a:cubicBezTo>
                          <a:pt x="647395" y="4515629"/>
                          <a:pt x="537676" y="4528874"/>
                          <a:pt x="502532" y="4617396"/>
                        </a:cubicBezTo>
                        <a:cubicBezTo>
                          <a:pt x="391341" y="4520549"/>
                          <a:pt x="337311" y="4402362"/>
                          <a:pt x="256291" y="4371156"/>
                        </a:cubicBezTo>
                        <a:cubicBezTo>
                          <a:pt x="175271" y="4339950"/>
                          <a:pt x="121983" y="4175955"/>
                          <a:pt x="0" y="4114865"/>
                        </a:cubicBezTo>
                        <a:cubicBezTo>
                          <a:pt x="53597" y="4089151"/>
                          <a:pt x="169646" y="4116981"/>
                          <a:pt x="251266" y="4114865"/>
                        </a:cubicBezTo>
                        <a:cubicBezTo>
                          <a:pt x="195226" y="3975297"/>
                          <a:pt x="252308" y="3812780"/>
                          <a:pt x="251266" y="3598817"/>
                        </a:cubicBezTo>
                        <a:cubicBezTo>
                          <a:pt x="250224" y="3384854"/>
                          <a:pt x="303891" y="3261314"/>
                          <a:pt x="251266" y="3046647"/>
                        </a:cubicBezTo>
                        <a:cubicBezTo>
                          <a:pt x="198641" y="2831980"/>
                          <a:pt x="281486" y="2685686"/>
                          <a:pt x="251266" y="2494476"/>
                        </a:cubicBezTo>
                        <a:cubicBezTo>
                          <a:pt x="221046" y="2303266"/>
                          <a:pt x="296827" y="2154240"/>
                          <a:pt x="251266" y="2050675"/>
                        </a:cubicBezTo>
                        <a:cubicBezTo>
                          <a:pt x="205705" y="1947110"/>
                          <a:pt x="273516" y="1739157"/>
                          <a:pt x="251266" y="1462380"/>
                        </a:cubicBezTo>
                        <a:cubicBezTo>
                          <a:pt x="229016" y="1185603"/>
                          <a:pt x="297127" y="1162267"/>
                          <a:pt x="251266" y="946333"/>
                        </a:cubicBezTo>
                        <a:cubicBezTo>
                          <a:pt x="205405" y="730399"/>
                          <a:pt x="252959" y="608870"/>
                          <a:pt x="251266" y="502532"/>
                        </a:cubicBezTo>
                        <a:cubicBezTo>
                          <a:pt x="195978" y="504258"/>
                          <a:pt x="83953" y="491235"/>
                          <a:pt x="0" y="502532"/>
                        </a:cubicBezTo>
                        <a:close/>
                      </a:path>
                      <a:path w="1005063" h="4617396" stroke="0" extrusionOk="0">
                        <a:moveTo>
                          <a:pt x="0" y="502532"/>
                        </a:moveTo>
                        <a:cubicBezTo>
                          <a:pt x="57604" y="409231"/>
                          <a:pt x="185045" y="340217"/>
                          <a:pt x="246241" y="256291"/>
                        </a:cubicBezTo>
                        <a:cubicBezTo>
                          <a:pt x="307437" y="172365"/>
                          <a:pt x="382761" y="136417"/>
                          <a:pt x="502532" y="0"/>
                        </a:cubicBezTo>
                        <a:cubicBezTo>
                          <a:pt x="614216" y="90438"/>
                          <a:pt x="629589" y="185656"/>
                          <a:pt x="763848" y="261317"/>
                        </a:cubicBezTo>
                        <a:cubicBezTo>
                          <a:pt x="898107" y="336978"/>
                          <a:pt x="861645" y="409635"/>
                          <a:pt x="1005063" y="502532"/>
                        </a:cubicBezTo>
                        <a:cubicBezTo>
                          <a:pt x="898840" y="524172"/>
                          <a:pt x="812988" y="495418"/>
                          <a:pt x="753797" y="502532"/>
                        </a:cubicBezTo>
                        <a:cubicBezTo>
                          <a:pt x="778824" y="782299"/>
                          <a:pt x="749874" y="932185"/>
                          <a:pt x="753797" y="1090826"/>
                        </a:cubicBezTo>
                        <a:cubicBezTo>
                          <a:pt x="757720" y="1249467"/>
                          <a:pt x="717739" y="1556510"/>
                          <a:pt x="753797" y="1679120"/>
                        </a:cubicBezTo>
                        <a:cubicBezTo>
                          <a:pt x="789855" y="1801730"/>
                          <a:pt x="701431" y="1989303"/>
                          <a:pt x="753797" y="2195168"/>
                        </a:cubicBezTo>
                        <a:cubicBezTo>
                          <a:pt x="806163" y="2401033"/>
                          <a:pt x="748216" y="2586280"/>
                          <a:pt x="753797" y="2783462"/>
                        </a:cubicBezTo>
                        <a:cubicBezTo>
                          <a:pt x="759378" y="2980644"/>
                          <a:pt x="715960" y="3041316"/>
                          <a:pt x="753797" y="3263387"/>
                        </a:cubicBezTo>
                        <a:cubicBezTo>
                          <a:pt x="791634" y="3485459"/>
                          <a:pt x="746740" y="3750370"/>
                          <a:pt x="753797" y="4114865"/>
                        </a:cubicBezTo>
                        <a:cubicBezTo>
                          <a:pt x="870813" y="4105067"/>
                          <a:pt x="947324" y="4126515"/>
                          <a:pt x="1005063" y="4114865"/>
                        </a:cubicBezTo>
                        <a:cubicBezTo>
                          <a:pt x="931778" y="4243889"/>
                          <a:pt x="821868" y="4269823"/>
                          <a:pt x="753798" y="4366131"/>
                        </a:cubicBezTo>
                        <a:cubicBezTo>
                          <a:pt x="685727" y="4462439"/>
                          <a:pt x="538194" y="4525405"/>
                          <a:pt x="502532" y="4617396"/>
                        </a:cubicBezTo>
                        <a:cubicBezTo>
                          <a:pt x="440038" y="4555458"/>
                          <a:pt x="352940" y="4447499"/>
                          <a:pt x="241215" y="4356080"/>
                        </a:cubicBezTo>
                        <a:cubicBezTo>
                          <a:pt x="129490" y="4264661"/>
                          <a:pt x="73509" y="4169478"/>
                          <a:pt x="0" y="4114865"/>
                        </a:cubicBezTo>
                        <a:cubicBezTo>
                          <a:pt x="58041" y="4092345"/>
                          <a:pt x="177184" y="4142172"/>
                          <a:pt x="251266" y="4114865"/>
                        </a:cubicBezTo>
                        <a:cubicBezTo>
                          <a:pt x="232326" y="3928375"/>
                          <a:pt x="303720" y="3817478"/>
                          <a:pt x="251266" y="3562694"/>
                        </a:cubicBezTo>
                        <a:cubicBezTo>
                          <a:pt x="198812" y="3307910"/>
                          <a:pt x="259563" y="3248604"/>
                          <a:pt x="251266" y="3118893"/>
                        </a:cubicBezTo>
                        <a:cubicBezTo>
                          <a:pt x="242969" y="2989182"/>
                          <a:pt x="298962" y="2846686"/>
                          <a:pt x="251266" y="2602846"/>
                        </a:cubicBezTo>
                        <a:cubicBezTo>
                          <a:pt x="203570" y="2359006"/>
                          <a:pt x="271673" y="2364006"/>
                          <a:pt x="251266" y="2195168"/>
                        </a:cubicBezTo>
                        <a:cubicBezTo>
                          <a:pt x="230859" y="2026330"/>
                          <a:pt x="262420" y="1875578"/>
                          <a:pt x="251266" y="1787490"/>
                        </a:cubicBezTo>
                        <a:cubicBezTo>
                          <a:pt x="240112" y="1699402"/>
                          <a:pt x="293483" y="1479622"/>
                          <a:pt x="251266" y="1271443"/>
                        </a:cubicBezTo>
                        <a:cubicBezTo>
                          <a:pt x="209049" y="1063264"/>
                          <a:pt x="303921" y="686153"/>
                          <a:pt x="251266" y="502532"/>
                        </a:cubicBezTo>
                        <a:cubicBezTo>
                          <a:pt x="150914" y="520551"/>
                          <a:pt x="82178" y="488577"/>
                          <a:pt x="0" y="502532"/>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250000"/>
              </a:lnSpc>
              <a:spcBef>
                <a:spcPts val="0"/>
              </a:spcBef>
              <a:spcAft>
                <a:spcPts val="0"/>
              </a:spcAft>
              <a:buClrTx/>
              <a:buSzTx/>
              <a:buFontTx/>
              <a:buNone/>
              <a:tabLst/>
              <a:defRPr/>
            </a:pPr>
            <a:r>
              <a:rPr kumimoji="0" lang="nb-NO" sz="1800" b="1" i="0" u="none" strike="noStrike" kern="1200" cap="none" spc="0" normalizeH="0" baseline="0" noProof="0" dirty="0" err="1">
                <a:ln>
                  <a:noFill/>
                </a:ln>
                <a:solidFill>
                  <a:srgbClr val="4EA72E">
                    <a:lumMod val="50000"/>
                  </a:srgbClr>
                </a:solidFill>
                <a:effectLst/>
                <a:uLnTx/>
                <a:uFillTx/>
                <a:latin typeface="Aptos" panose="02110004020202020204"/>
                <a:ea typeface="+mn-ea"/>
                <a:cs typeface="+mn-cs"/>
              </a:rPr>
              <a:t>future</a:t>
            </a:r>
            <a:r>
              <a:rPr kumimoji="0" lang="nb-NO" sz="1800" b="1" i="0" u="none" strike="noStrike" kern="1200" cap="none" spc="0" normalizeH="0" baseline="0" noProof="0" dirty="0">
                <a:ln>
                  <a:noFill/>
                </a:ln>
                <a:solidFill>
                  <a:srgbClr val="4EA72E">
                    <a:lumMod val="50000"/>
                  </a:srgbClr>
                </a:solidFill>
                <a:effectLst/>
                <a:uLnTx/>
                <a:uFillTx/>
                <a:latin typeface="Aptos" panose="02110004020202020204"/>
                <a:ea typeface="+mn-ea"/>
                <a:cs typeface="+mn-cs"/>
              </a:rPr>
              <a:t> – present – </a:t>
            </a:r>
            <a:r>
              <a:rPr kumimoji="0" lang="nb-NO" sz="1800" b="1" i="0" u="none" strike="noStrike" kern="1200" cap="none" spc="0" normalizeH="0" baseline="0" noProof="0" dirty="0" err="1">
                <a:ln>
                  <a:noFill/>
                </a:ln>
                <a:solidFill>
                  <a:srgbClr val="4EA72E">
                    <a:lumMod val="50000"/>
                  </a:srgbClr>
                </a:solidFill>
                <a:effectLst/>
                <a:uLnTx/>
                <a:uFillTx/>
                <a:latin typeface="Aptos" panose="02110004020202020204"/>
                <a:ea typeface="+mn-ea"/>
                <a:cs typeface="+mn-cs"/>
              </a:rPr>
              <a:t>past</a:t>
            </a:r>
            <a:r>
              <a:rPr kumimoji="0" lang="nb-NO" sz="1800" b="1" i="0" u="none" strike="noStrike" kern="1200" cap="none" spc="0" normalizeH="0" baseline="0" noProof="0" dirty="0">
                <a:ln>
                  <a:noFill/>
                </a:ln>
                <a:solidFill>
                  <a:srgbClr val="4EA72E">
                    <a:lumMod val="50000"/>
                  </a:srgbClr>
                </a:solidFill>
                <a:effectLst/>
                <a:uLnTx/>
                <a:uFillTx/>
                <a:latin typeface="Aptos" panose="02110004020202020204"/>
                <a:ea typeface="+mn-ea"/>
                <a:cs typeface="+mn-cs"/>
              </a:rPr>
              <a:t> – present – </a:t>
            </a:r>
            <a:r>
              <a:rPr kumimoji="0" lang="nb-NO" sz="1800" b="1" i="0" u="none" strike="noStrike" kern="1200" cap="none" spc="0" normalizeH="0" baseline="0" noProof="0" dirty="0" err="1">
                <a:ln>
                  <a:noFill/>
                </a:ln>
                <a:solidFill>
                  <a:srgbClr val="4EA72E">
                    <a:lumMod val="50000"/>
                  </a:srgbClr>
                </a:solidFill>
                <a:effectLst/>
                <a:uLnTx/>
                <a:uFillTx/>
                <a:latin typeface="Aptos" panose="02110004020202020204"/>
                <a:ea typeface="+mn-ea"/>
                <a:cs typeface="+mn-cs"/>
              </a:rPr>
              <a:t>future</a:t>
            </a:r>
            <a:endParaRPr kumimoji="0" lang="nb-NO" sz="1800" b="1" i="0" u="none" strike="noStrike" kern="1200" cap="none" spc="0" normalizeH="0" baseline="0" noProof="0" dirty="0">
              <a:ln>
                <a:noFill/>
              </a:ln>
              <a:solidFill>
                <a:srgbClr val="4EA72E">
                  <a:lumMod val="50000"/>
                </a:srgbClr>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Pil: venstre og høyre 10">
            <a:extLst>
              <a:ext uri="{FF2B5EF4-FFF2-40B4-BE49-F238E27FC236}">
                <a16:creationId xmlns:a16="http://schemas.microsoft.com/office/drawing/2014/main" id="{5D5304DE-9C6C-3D37-2C6F-446D986164EA}"/>
              </a:ext>
            </a:extLst>
          </p:cNvPr>
          <p:cNvSpPr/>
          <p:nvPr/>
        </p:nvSpPr>
        <p:spPr>
          <a:xfrm>
            <a:off x="7936602" y="3287780"/>
            <a:ext cx="459796" cy="195298"/>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Pil: venstre og høyre 15">
            <a:extLst>
              <a:ext uri="{FF2B5EF4-FFF2-40B4-BE49-F238E27FC236}">
                <a16:creationId xmlns:a16="http://schemas.microsoft.com/office/drawing/2014/main" id="{7E4EE1C8-993D-CDB4-DD7C-02E856EAF1E2}"/>
              </a:ext>
            </a:extLst>
          </p:cNvPr>
          <p:cNvSpPr/>
          <p:nvPr/>
        </p:nvSpPr>
        <p:spPr>
          <a:xfrm rot="5400000">
            <a:off x="8446893" y="2581560"/>
            <a:ext cx="459796" cy="195298"/>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Pil: venstre og høyre 16">
            <a:extLst>
              <a:ext uri="{FF2B5EF4-FFF2-40B4-BE49-F238E27FC236}">
                <a16:creationId xmlns:a16="http://schemas.microsoft.com/office/drawing/2014/main" id="{D5A6C74F-4097-292A-5A16-1DFB023F3527}"/>
              </a:ext>
            </a:extLst>
          </p:cNvPr>
          <p:cNvSpPr/>
          <p:nvPr/>
        </p:nvSpPr>
        <p:spPr>
          <a:xfrm rot="5400000">
            <a:off x="7402717" y="2557339"/>
            <a:ext cx="459796" cy="195298"/>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Pil: venstre og høyre 17">
            <a:extLst>
              <a:ext uri="{FF2B5EF4-FFF2-40B4-BE49-F238E27FC236}">
                <a16:creationId xmlns:a16="http://schemas.microsoft.com/office/drawing/2014/main" id="{13F1FE24-F929-F2C7-61AF-5709394F4568}"/>
              </a:ext>
            </a:extLst>
          </p:cNvPr>
          <p:cNvSpPr/>
          <p:nvPr/>
        </p:nvSpPr>
        <p:spPr>
          <a:xfrm rot="5400000">
            <a:off x="7352093" y="3837055"/>
            <a:ext cx="459796" cy="195298"/>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Pil: venstre og høyre 18">
            <a:extLst>
              <a:ext uri="{FF2B5EF4-FFF2-40B4-BE49-F238E27FC236}">
                <a16:creationId xmlns:a16="http://schemas.microsoft.com/office/drawing/2014/main" id="{7B93834B-869D-81C0-3881-2018BA54E529}"/>
              </a:ext>
            </a:extLst>
          </p:cNvPr>
          <p:cNvSpPr/>
          <p:nvPr/>
        </p:nvSpPr>
        <p:spPr>
          <a:xfrm rot="5400000">
            <a:off x="8465562" y="3815795"/>
            <a:ext cx="459796" cy="195298"/>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Pil: venstre og høyre 19">
            <a:extLst>
              <a:ext uri="{FF2B5EF4-FFF2-40B4-BE49-F238E27FC236}">
                <a16:creationId xmlns:a16="http://schemas.microsoft.com/office/drawing/2014/main" id="{8ED526CA-120C-D11B-3FA2-42E31D841950}"/>
              </a:ext>
            </a:extLst>
          </p:cNvPr>
          <p:cNvSpPr/>
          <p:nvPr/>
        </p:nvSpPr>
        <p:spPr>
          <a:xfrm rot="5400000">
            <a:off x="7316804" y="3202090"/>
            <a:ext cx="1679318" cy="203186"/>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1" name="Grafikk 1">
            <a:extLst>
              <a:ext uri="{FF2B5EF4-FFF2-40B4-BE49-F238E27FC236}">
                <a16:creationId xmlns:a16="http://schemas.microsoft.com/office/drawing/2014/main" id="{B9D9AEC6-8F7C-601B-C6FF-AE033403B263}"/>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33261" y="32932"/>
            <a:ext cx="1968528" cy="1189905"/>
          </a:xfrm>
          <a:prstGeom prst="rect">
            <a:avLst/>
          </a:prstGeom>
        </p:spPr>
      </p:pic>
      <p:sp>
        <p:nvSpPr>
          <p:cNvPr id="12" name="Ellipse 11">
            <a:extLst>
              <a:ext uri="{FF2B5EF4-FFF2-40B4-BE49-F238E27FC236}">
                <a16:creationId xmlns:a16="http://schemas.microsoft.com/office/drawing/2014/main" id="{A021EC41-76FF-EABF-C194-193034487A1A}"/>
              </a:ext>
            </a:extLst>
          </p:cNvPr>
          <p:cNvSpPr/>
          <p:nvPr/>
        </p:nvSpPr>
        <p:spPr>
          <a:xfrm>
            <a:off x="5445583" y="1244337"/>
            <a:ext cx="5348107" cy="4176075"/>
          </a:xfrm>
          <a:prstGeom prst="ellipse">
            <a:avLst/>
          </a:prstGeom>
          <a:noFill/>
          <a:ln>
            <a:solidFill>
              <a:schemeClr val="accent1">
                <a:shade val="1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TekstSylinder 12">
            <a:extLst>
              <a:ext uri="{FF2B5EF4-FFF2-40B4-BE49-F238E27FC236}">
                <a16:creationId xmlns:a16="http://schemas.microsoft.com/office/drawing/2014/main" id="{4FD49253-8C9B-6D94-2818-54172D1F222C}"/>
              </a:ext>
            </a:extLst>
          </p:cNvPr>
          <p:cNvSpPr txBox="1"/>
          <p:nvPr/>
        </p:nvSpPr>
        <p:spPr>
          <a:xfrm>
            <a:off x="5430961" y="1823197"/>
            <a:ext cx="991553" cy="369332"/>
          </a:xfrm>
          <a:prstGeom prst="rect">
            <a:avLst/>
          </a:prstGeom>
          <a:solidFill>
            <a:schemeClr val="bg1"/>
          </a:solidFill>
          <a:ln>
            <a:solidFill>
              <a:schemeClr val="accent6">
                <a:lumMod val="5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4EA72E">
                    <a:lumMod val="50000"/>
                  </a:srgbClr>
                </a:solidFill>
                <a:effectLst/>
                <a:uLnTx/>
                <a:uFillTx/>
                <a:latin typeface="Aptos" panose="02110004020202020204"/>
                <a:ea typeface="+mn-ea"/>
                <a:cs typeface="+mn-cs"/>
              </a:rPr>
              <a:t>N-Spain</a:t>
            </a:r>
          </a:p>
        </p:txBody>
      </p:sp>
      <p:sp>
        <p:nvSpPr>
          <p:cNvPr id="14" name="TekstSylinder 13">
            <a:extLst>
              <a:ext uri="{FF2B5EF4-FFF2-40B4-BE49-F238E27FC236}">
                <a16:creationId xmlns:a16="http://schemas.microsoft.com/office/drawing/2014/main" id="{B004F2F3-4FE0-8E5B-4EEA-C93024C74E90}"/>
              </a:ext>
            </a:extLst>
          </p:cNvPr>
          <p:cNvSpPr txBox="1"/>
          <p:nvPr/>
        </p:nvSpPr>
        <p:spPr>
          <a:xfrm>
            <a:off x="5517540" y="4410091"/>
            <a:ext cx="1156920" cy="369332"/>
          </a:xfrm>
          <a:prstGeom prst="rect">
            <a:avLst/>
          </a:prstGeom>
          <a:solidFill>
            <a:srgbClr val="FFFFFF"/>
          </a:solidFill>
          <a:ln>
            <a:solidFill>
              <a:schemeClr val="accent6">
                <a:lumMod val="5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4EA72E">
                    <a:lumMod val="50000"/>
                  </a:srgbClr>
                </a:solidFill>
                <a:effectLst/>
                <a:uLnTx/>
                <a:uFillTx/>
                <a:latin typeface="Aptos" panose="02110004020202020204"/>
                <a:ea typeface="+mn-ea"/>
                <a:cs typeface="+mn-cs"/>
              </a:rPr>
              <a:t>S-Norway</a:t>
            </a:r>
          </a:p>
        </p:txBody>
      </p:sp>
      <p:sp>
        <p:nvSpPr>
          <p:cNvPr id="15" name="TekstSylinder 14">
            <a:extLst>
              <a:ext uri="{FF2B5EF4-FFF2-40B4-BE49-F238E27FC236}">
                <a16:creationId xmlns:a16="http://schemas.microsoft.com/office/drawing/2014/main" id="{B90AFE58-ED50-AAC4-5805-3B6A8DBE5FB4}"/>
              </a:ext>
            </a:extLst>
          </p:cNvPr>
          <p:cNvSpPr txBox="1"/>
          <p:nvPr/>
        </p:nvSpPr>
        <p:spPr>
          <a:xfrm>
            <a:off x="9793954" y="4370428"/>
            <a:ext cx="781752" cy="369332"/>
          </a:xfrm>
          <a:prstGeom prst="rect">
            <a:avLst/>
          </a:prstGeom>
          <a:solidFill>
            <a:schemeClr val="bg1"/>
          </a:solidFill>
          <a:ln>
            <a:solidFill>
              <a:schemeClr val="accent6">
                <a:lumMod val="5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4EA72E">
                    <a:lumMod val="50000"/>
                  </a:srgbClr>
                </a:solidFill>
                <a:effectLst/>
                <a:uLnTx/>
                <a:uFillTx/>
                <a:latin typeface="Aptos" panose="02110004020202020204"/>
                <a:ea typeface="+mn-ea"/>
                <a:cs typeface="+mn-cs"/>
              </a:rPr>
              <a:t>Latvia</a:t>
            </a:r>
          </a:p>
        </p:txBody>
      </p:sp>
      <p:sp>
        <p:nvSpPr>
          <p:cNvPr id="22" name="TekstSylinder 21">
            <a:extLst>
              <a:ext uri="{FF2B5EF4-FFF2-40B4-BE49-F238E27FC236}">
                <a16:creationId xmlns:a16="http://schemas.microsoft.com/office/drawing/2014/main" id="{D4CCCD67-7AE4-3980-6B3D-8A8F93BF82F9}"/>
              </a:ext>
            </a:extLst>
          </p:cNvPr>
          <p:cNvSpPr txBox="1"/>
          <p:nvPr/>
        </p:nvSpPr>
        <p:spPr>
          <a:xfrm>
            <a:off x="9467802" y="1823197"/>
            <a:ext cx="1148969" cy="369332"/>
          </a:xfrm>
          <a:prstGeom prst="rect">
            <a:avLst/>
          </a:prstGeom>
          <a:solidFill>
            <a:schemeClr val="bg1"/>
          </a:solidFill>
          <a:ln>
            <a:solidFill>
              <a:schemeClr val="accent6">
                <a:lumMod val="5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4EA72E">
                    <a:lumMod val="50000"/>
                  </a:srgbClr>
                </a:solidFill>
                <a:effectLst/>
                <a:uLnTx/>
                <a:uFillTx/>
                <a:latin typeface="Aptos" panose="02110004020202020204"/>
                <a:ea typeface="+mn-ea"/>
                <a:cs typeface="+mn-cs"/>
              </a:rPr>
              <a:t>W-France</a:t>
            </a:r>
          </a:p>
        </p:txBody>
      </p:sp>
      <p:sp>
        <p:nvSpPr>
          <p:cNvPr id="27" name="TekstSylinder 26">
            <a:extLst>
              <a:ext uri="{FF2B5EF4-FFF2-40B4-BE49-F238E27FC236}">
                <a16:creationId xmlns:a16="http://schemas.microsoft.com/office/drawing/2014/main" id="{84A7939B-C5C7-3668-1D40-22DA341DAA3A}"/>
              </a:ext>
            </a:extLst>
          </p:cNvPr>
          <p:cNvSpPr txBox="1"/>
          <p:nvPr/>
        </p:nvSpPr>
        <p:spPr>
          <a:xfrm>
            <a:off x="6066567" y="5363191"/>
            <a:ext cx="407008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2800" dirty="0">
                <a:solidFill>
                  <a:srgbClr val="4EA72E">
                    <a:lumMod val="50000"/>
                  </a:srgbClr>
                </a:solidFill>
                <a:latin typeface="Aptos" panose="02110004020202020204"/>
              </a:rPr>
              <a:t>I</a:t>
            </a:r>
            <a:r>
              <a:rPr kumimoji="0" lang="nb-NO" sz="2800" b="0" i="0" u="none" strike="noStrike" kern="1200" cap="none" spc="0" normalizeH="0" baseline="0" noProof="0" dirty="0" err="1">
                <a:ln>
                  <a:noFill/>
                </a:ln>
                <a:solidFill>
                  <a:srgbClr val="4EA72E">
                    <a:lumMod val="50000"/>
                  </a:srgbClr>
                </a:solidFill>
                <a:effectLst/>
                <a:uLnTx/>
                <a:uFillTx/>
                <a:latin typeface="Aptos" panose="02110004020202020204"/>
                <a:ea typeface="+mn-ea"/>
                <a:cs typeface="+mn-cs"/>
              </a:rPr>
              <a:t>nterregional</a:t>
            </a:r>
            <a:r>
              <a:rPr kumimoji="0" lang="nb-NO" sz="2800" b="0" i="0" u="none" strike="noStrike" kern="1200" cap="none" spc="0" normalizeH="0" baseline="0" noProof="0" dirty="0">
                <a:ln>
                  <a:noFill/>
                </a:ln>
                <a:solidFill>
                  <a:srgbClr val="4EA72E">
                    <a:lumMod val="50000"/>
                  </a:srgbClr>
                </a:solidFill>
                <a:effectLst/>
                <a:uLnTx/>
                <a:uFillTx/>
                <a:latin typeface="Aptos" panose="02110004020202020204"/>
                <a:ea typeface="+mn-ea"/>
                <a:cs typeface="+mn-cs"/>
              </a:rPr>
              <a:t> </a:t>
            </a:r>
            <a:r>
              <a:rPr kumimoji="0" lang="nb-NO" sz="2800" b="0" i="0" u="none" strike="noStrike" kern="1200" cap="none" spc="0" normalizeH="0" baseline="0" noProof="0" dirty="0" err="1">
                <a:ln>
                  <a:noFill/>
                </a:ln>
                <a:solidFill>
                  <a:srgbClr val="4EA72E">
                    <a:lumMod val="50000"/>
                  </a:srgbClr>
                </a:solidFill>
                <a:effectLst/>
                <a:uLnTx/>
                <a:uFillTx/>
                <a:latin typeface="Aptos" panose="02110004020202020204"/>
                <a:ea typeface="+mn-ea"/>
                <a:cs typeface="+mn-cs"/>
              </a:rPr>
              <a:t>comparison</a:t>
            </a:r>
            <a:endParaRPr kumimoji="0" lang="nb-NO" sz="2800" b="0" i="0" u="none" strike="noStrike" kern="1200" cap="none" spc="0" normalizeH="0" baseline="0" noProof="0" dirty="0">
              <a:ln>
                <a:noFill/>
              </a:ln>
              <a:solidFill>
                <a:srgbClr val="4EA72E">
                  <a:lumMod val="50000"/>
                </a:srgbClr>
              </a:solidFill>
              <a:effectLst/>
              <a:uLnTx/>
              <a:uFillTx/>
              <a:latin typeface="Aptos" panose="02110004020202020204"/>
              <a:ea typeface="+mn-ea"/>
              <a:cs typeface="+mn-cs"/>
            </a:endParaRPr>
          </a:p>
        </p:txBody>
      </p:sp>
      <p:sp>
        <p:nvSpPr>
          <p:cNvPr id="28" name="TekstSylinder 27">
            <a:extLst>
              <a:ext uri="{FF2B5EF4-FFF2-40B4-BE49-F238E27FC236}">
                <a16:creationId xmlns:a16="http://schemas.microsoft.com/office/drawing/2014/main" id="{E727D475-13EE-B8A2-5077-17A9A12E85DD}"/>
              </a:ext>
            </a:extLst>
          </p:cNvPr>
          <p:cNvSpPr txBox="1"/>
          <p:nvPr/>
        </p:nvSpPr>
        <p:spPr>
          <a:xfrm>
            <a:off x="80555" y="3103707"/>
            <a:ext cx="42371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i="0" u="none" strike="noStrike" kern="1200" cap="none" spc="0" normalizeH="0" baseline="0" noProof="0" dirty="0">
                <a:ln>
                  <a:noFill/>
                </a:ln>
                <a:solidFill>
                  <a:srgbClr val="002060"/>
                </a:solidFill>
                <a:effectLst/>
                <a:uLnTx/>
                <a:uFillTx/>
                <a:latin typeface="Aptos" panose="02110004020202020204"/>
                <a:ea typeface="+mn-ea"/>
                <a:cs typeface="+mn-cs"/>
              </a:rPr>
              <a:t>Coastal HFG </a:t>
            </a:r>
            <a:r>
              <a:rPr kumimoji="0" lang="nb-NO" sz="2400" i="0" u="none" strike="noStrike" kern="1200" cap="none" spc="0" normalizeH="0" baseline="0" noProof="0" dirty="0" err="1">
                <a:ln>
                  <a:noFill/>
                </a:ln>
                <a:solidFill>
                  <a:srgbClr val="002060"/>
                </a:solidFill>
                <a:effectLst/>
                <a:uLnTx/>
                <a:uFillTx/>
                <a:latin typeface="Aptos" panose="02110004020202020204"/>
                <a:ea typeface="+mn-ea"/>
                <a:cs typeface="+mn-cs"/>
              </a:rPr>
              <a:t>legacy</a:t>
            </a:r>
            <a:r>
              <a:rPr kumimoji="0" lang="nb-NO" sz="2400" i="0" u="none" strike="noStrike" kern="1200" cap="none" spc="0" normalizeH="0" baseline="0" noProof="0" dirty="0">
                <a:ln>
                  <a:noFill/>
                </a:ln>
                <a:solidFill>
                  <a:srgbClr val="002060"/>
                </a:solidFill>
                <a:effectLst/>
                <a:uLnTx/>
                <a:uFillTx/>
                <a:latin typeface="Aptos" panose="0211000402020202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i="0" u="none" strike="noStrike" kern="1200" cap="none" spc="0" normalizeH="0" baseline="0" noProof="0" dirty="0" err="1">
                <a:ln>
                  <a:noFill/>
                </a:ln>
                <a:solidFill>
                  <a:srgbClr val="002060"/>
                </a:solidFill>
                <a:effectLst/>
                <a:uLnTx/>
                <a:uFillTx/>
                <a:latin typeface="Aptos" panose="02110004020202020204"/>
                <a:ea typeface="+mn-ea"/>
                <a:cs typeface="+mn-cs"/>
              </a:rPr>
              <a:t>exposed</a:t>
            </a:r>
            <a:r>
              <a:rPr kumimoji="0" lang="nb-NO" sz="2400" i="0" u="none" strike="noStrike" kern="1200" cap="none" spc="0" normalizeH="0" baseline="0" noProof="0" dirty="0">
                <a:ln>
                  <a:noFill/>
                </a:ln>
                <a:solidFill>
                  <a:srgbClr val="002060"/>
                </a:solidFill>
                <a:effectLst/>
                <a:uLnTx/>
                <a:uFillTx/>
                <a:latin typeface="Aptos" panose="02110004020202020204"/>
                <a:ea typeface="+mn-ea"/>
                <a:cs typeface="+mn-cs"/>
              </a:rPr>
              <a:t> to diverse </a:t>
            </a:r>
            <a:r>
              <a:rPr kumimoji="0" lang="nb-NO" sz="2400" i="0" u="none" strike="noStrike" kern="1200" cap="none" spc="0" normalizeH="0" baseline="0" noProof="0" dirty="0" err="1">
                <a:ln>
                  <a:noFill/>
                </a:ln>
                <a:solidFill>
                  <a:srgbClr val="002060"/>
                </a:solidFill>
                <a:effectLst/>
                <a:uLnTx/>
                <a:uFillTx/>
                <a:latin typeface="Aptos" panose="02110004020202020204"/>
                <a:ea typeface="+mn-ea"/>
                <a:cs typeface="+mn-cs"/>
              </a:rPr>
              <a:t>challenges</a:t>
            </a:r>
            <a:endParaRPr kumimoji="0" lang="nb-NO" sz="2400" i="0" u="none" strike="noStrike" kern="1200" cap="none" spc="0" normalizeH="0" baseline="0" noProof="0" dirty="0">
              <a:ln>
                <a:noFill/>
              </a:ln>
              <a:solidFill>
                <a:srgbClr val="002060"/>
              </a:solidFill>
              <a:effectLst/>
              <a:uLnTx/>
              <a:uFillTx/>
              <a:latin typeface="Aptos" panose="02110004020202020204"/>
              <a:ea typeface="+mn-ea"/>
              <a:cs typeface="+mn-cs"/>
            </a:endParaRPr>
          </a:p>
        </p:txBody>
      </p:sp>
      <p:pic>
        <p:nvPicPr>
          <p:cNvPr id="10" name="Picture 48">
            <a:extLst>
              <a:ext uri="{FF2B5EF4-FFF2-40B4-BE49-F238E27FC236}">
                <a16:creationId xmlns:a16="http://schemas.microsoft.com/office/drawing/2014/main" id="{B4F5441A-8A0D-F71E-AE72-94AC79D8E3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55" y="6380556"/>
            <a:ext cx="1615887" cy="360000"/>
          </a:xfrm>
          <a:prstGeom prst="rect">
            <a:avLst/>
          </a:prstGeom>
        </p:spPr>
      </p:pic>
      <p:sp>
        <p:nvSpPr>
          <p:cNvPr id="23" name="TekstSylinder 22">
            <a:extLst>
              <a:ext uri="{FF2B5EF4-FFF2-40B4-BE49-F238E27FC236}">
                <a16:creationId xmlns:a16="http://schemas.microsoft.com/office/drawing/2014/main" id="{43F5246E-9905-7DE4-370F-973BB9A5C1F2}"/>
              </a:ext>
            </a:extLst>
          </p:cNvPr>
          <p:cNvSpPr txBox="1"/>
          <p:nvPr/>
        </p:nvSpPr>
        <p:spPr>
          <a:xfrm>
            <a:off x="9964531" y="6550223"/>
            <a:ext cx="2227469" cy="307777"/>
          </a:xfrm>
          <a:prstGeom prst="rect">
            <a:avLst/>
          </a:prstGeom>
          <a:noFill/>
        </p:spPr>
        <p:txBody>
          <a:bodyPr wrap="none" rtlCol="0">
            <a:spAutoFit/>
          </a:bodyPr>
          <a:lstStyle/>
          <a:p>
            <a:r>
              <a:rPr lang="nb-NO" sz="1400" dirty="0" err="1"/>
              <a:t>Illustration</a:t>
            </a:r>
            <a:r>
              <a:rPr lang="nb-NO" sz="1400" dirty="0"/>
              <a:t>: Almut Schülke</a:t>
            </a:r>
          </a:p>
        </p:txBody>
      </p:sp>
      <p:sp>
        <p:nvSpPr>
          <p:cNvPr id="25" name="Pil: høyre 24">
            <a:extLst>
              <a:ext uri="{FF2B5EF4-FFF2-40B4-BE49-F238E27FC236}">
                <a16:creationId xmlns:a16="http://schemas.microsoft.com/office/drawing/2014/main" id="{24D3FF67-7CB4-D824-CEB7-4737FCA0FE27}"/>
              </a:ext>
            </a:extLst>
          </p:cNvPr>
          <p:cNvSpPr/>
          <p:nvPr/>
        </p:nvSpPr>
        <p:spPr>
          <a:xfrm>
            <a:off x="4344017" y="3050043"/>
            <a:ext cx="697798" cy="7579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47980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6792-3ABB-71DF-0126-8E1C7BCD661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82C0D2A-97C1-569B-8224-2A9485331611}"/>
              </a:ext>
            </a:extLst>
          </p:cNvPr>
          <p:cNvPicPr>
            <a:picLocks noChangeAspect="1"/>
          </p:cNvPicPr>
          <p:nvPr/>
        </p:nvPicPr>
        <p:blipFill>
          <a:blip r:embed="rId2"/>
          <a:stretch>
            <a:fillRect/>
          </a:stretch>
        </p:blipFill>
        <p:spPr>
          <a:xfrm>
            <a:off x="2554479" y="674467"/>
            <a:ext cx="5944055" cy="5956977"/>
          </a:xfrm>
          <a:prstGeom prst="rect">
            <a:avLst/>
          </a:prstGeom>
          <a:ln>
            <a:solidFill>
              <a:srgbClr val="002060"/>
            </a:solidFill>
          </a:ln>
        </p:spPr>
      </p:pic>
      <p:sp>
        <p:nvSpPr>
          <p:cNvPr id="7" name="Isosceles Triangle 6">
            <a:extLst>
              <a:ext uri="{FF2B5EF4-FFF2-40B4-BE49-F238E27FC236}">
                <a16:creationId xmlns:a16="http://schemas.microsoft.com/office/drawing/2014/main" id="{93A6E34D-C74A-EDE9-7CFB-C1B045021970}"/>
              </a:ext>
            </a:extLst>
          </p:cNvPr>
          <p:cNvSpPr/>
          <p:nvPr/>
        </p:nvSpPr>
        <p:spPr bwMode="auto">
          <a:xfrm>
            <a:off x="5170515" y="2599258"/>
            <a:ext cx="161484" cy="127010"/>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3600" b="0" i="0" u="none" strike="noStrike" kern="1200" cap="none" spc="0" normalizeH="0" baseline="0" noProof="0">
              <a:ln>
                <a:noFill/>
              </a:ln>
              <a:solidFill>
                <a:prstClr val="black"/>
              </a:solidFill>
              <a:effectLst/>
              <a:uLnTx/>
              <a:uFillTx/>
              <a:latin typeface="Arial" charset="0"/>
              <a:ea typeface="ヒラギノ角ゴ Pro W3" charset="-128"/>
              <a:cs typeface="ヒラギノ角ゴ Pro W3" charset="-128"/>
            </a:endParaRPr>
          </a:p>
        </p:txBody>
      </p:sp>
      <p:sp>
        <p:nvSpPr>
          <p:cNvPr id="27" name="Isosceles Triangle 26">
            <a:extLst>
              <a:ext uri="{FF2B5EF4-FFF2-40B4-BE49-F238E27FC236}">
                <a16:creationId xmlns:a16="http://schemas.microsoft.com/office/drawing/2014/main" id="{2B119BC0-A808-310D-2B59-E6BC9826AABF}"/>
              </a:ext>
            </a:extLst>
          </p:cNvPr>
          <p:cNvSpPr/>
          <p:nvPr/>
        </p:nvSpPr>
        <p:spPr bwMode="auto">
          <a:xfrm>
            <a:off x="5322915" y="2951166"/>
            <a:ext cx="161484" cy="127010"/>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3600" b="0" i="0" u="none" strike="noStrike" kern="1200" cap="none" spc="0" normalizeH="0" baseline="0" noProof="0">
              <a:ln>
                <a:noFill/>
              </a:ln>
              <a:solidFill>
                <a:prstClr val="black"/>
              </a:solidFill>
              <a:effectLst/>
              <a:uLnTx/>
              <a:uFillTx/>
              <a:latin typeface="Arial" charset="0"/>
              <a:ea typeface="ヒラギノ角ゴ Pro W3" charset="-128"/>
              <a:cs typeface="ヒラギノ角ゴ Pro W3" charset="-128"/>
            </a:endParaRPr>
          </a:p>
        </p:txBody>
      </p:sp>
      <p:sp>
        <p:nvSpPr>
          <p:cNvPr id="28" name="Isosceles Triangle 27">
            <a:extLst>
              <a:ext uri="{FF2B5EF4-FFF2-40B4-BE49-F238E27FC236}">
                <a16:creationId xmlns:a16="http://schemas.microsoft.com/office/drawing/2014/main" id="{7232EF49-195F-7C99-7626-015915D3B36E}"/>
              </a:ext>
            </a:extLst>
          </p:cNvPr>
          <p:cNvSpPr/>
          <p:nvPr/>
        </p:nvSpPr>
        <p:spPr bwMode="auto">
          <a:xfrm>
            <a:off x="6419656" y="2984487"/>
            <a:ext cx="161484" cy="127010"/>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3600" b="0" i="0" u="none" strike="noStrike" kern="1200" cap="none" spc="0" normalizeH="0" baseline="0" noProof="0">
              <a:ln>
                <a:noFill/>
              </a:ln>
              <a:solidFill>
                <a:prstClr val="black"/>
              </a:solidFill>
              <a:effectLst/>
              <a:uLnTx/>
              <a:uFillTx/>
              <a:latin typeface="Arial" charset="0"/>
              <a:ea typeface="ヒラギノ角ゴ Pro W3" charset="-128"/>
              <a:cs typeface="ヒラギノ角ゴ Pro W3" charset="-128"/>
            </a:endParaRPr>
          </a:p>
        </p:txBody>
      </p:sp>
      <p:sp>
        <p:nvSpPr>
          <p:cNvPr id="29" name="Isosceles Triangle 28">
            <a:extLst>
              <a:ext uri="{FF2B5EF4-FFF2-40B4-BE49-F238E27FC236}">
                <a16:creationId xmlns:a16="http://schemas.microsoft.com/office/drawing/2014/main" id="{9BED8AD2-1D89-797C-64EE-4920D242A480}"/>
              </a:ext>
            </a:extLst>
          </p:cNvPr>
          <p:cNvSpPr/>
          <p:nvPr/>
        </p:nvSpPr>
        <p:spPr bwMode="auto">
          <a:xfrm>
            <a:off x="3883885" y="4500011"/>
            <a:ext cx="161484" cy="127010"/>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3600" b="0" i="0" u="none" strike="noStrike" kern="1200" cap="none" spc="0" normalizeH="0" baseline="0" noProof="0">
              <a:ln>
                <a:noFill/>
              </a:ln>
              <a:solidFill>
                <a:prstClr val="black"/>
              </a:solidFill>
              <a:effectLst/>
              <a:uLnTx/>
              <a:uFillTx/>
              <a:latin typeface="Arial" charset="0"/>
              <a:ea typeface="ヒラギノ角ゴ Pro W3" charset="-128"/>
              <a:cs typeface="ヒラギノ角ゴ Pro W3" charset="-128"/>
            </a:endParaRPr>
          </a:p>
        </p:txBody>
      </p:sp>
      <p:sp>
        <p:nvSpPr>
          <p:cNvPr id="30" name="Isosceles Triangle 29">
            <a:extLst>
              <a:ext uri="{FF2B5EF4-FFF2-40B4-BE49-F238E27FC236}">
                <a16:creationId xmlns:a16="http://schemas.microsoft.com/office/drawing/2014/main" id="{65678591-5754-1A0F-FAAF-066684F8519B}"/>
              </a:ext>
            </a:extLst>
          </p:cNvPr>
          <p:cNvSpPr/>
          <p:nvPr/>
        </p:nvSpPr>
        <p:spPr bwMode="auto">
          <a:xfrm>
            <a:off x="3635434" y="5203912"/>
            <a:ext cx="161484" cy="127010"/>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3600" b="0" i="0" u="none" strike="noStrike" kern="1200" cap="none" spc="0" normalizeH="0" baseline="0" noProof="0">
              <a:ln>
                <a:noFill/>
              </a:ln>
              <a:solidFill>
                <a:prstClr val="black"/>
              </a:solidFill>
              <a:effectLst/>
              <a:uLnTx/>
              <a:uFillTx/>
              <a:latin typeface="Arial" charset="0"/>
              <a:ea typeface="ヒラギノ角ゴ Pro W3" charset="-128"/>
              <a:cs typeface="ヒラギノ角ゴ Pro W3" charset="-128"/>
            </a:endParaRPr>
          </a:p>
        </p:txBody>
      </p:sp>
      <p:sp>
        <p:nvSpPr>
          <p:cNvPr id="31" name="Isosceles Triangle 30">
            <a:extLst>
              <a:ext uri="{FF2B5EF4-FFF2-40B4-BE49-F238E27FC236}">
                <a16:creationId xmlns:a16="http://schemas.microsoft.com/office/drawing/2014/main" id="{D00531A7-44AA-CE22-8D13-883C9709879A}"/>
              </a:ext>
            </a:extLst>
          </p:cNvPr>
          <p:cNvSpPr/>
          <p:nvPr/>
        </p:nvSpPr>
        <p:spPr bwMode="auto">
          <a:xfrm>
            <a:off x="3596641" y="5248248"/>
            <a:ext cx="161484" cy="127010"/>
          </a:xfrm>
          <a:prstGeom prst="triangl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3600" b="0" i="0" u="none" strike="noStrike" kern="1200" cap="none" spc="0" normalizeH="0" baseline="0" noProof="0">
              <a:ln>
                <a:noFill/>
              </a:ln>
              <a:solidFill>
                <a:prstClr val="black"/>
              </a:solidFill>
              <a:effectLst/>
              <a:uLnTx/>
              <a:uFillTx/>
              <a:latin typeface="Arial" charset="0"/>
              <a:ea typeface="ヒラギノ角ゴ Pro W3" charset="-128"/>
              <a:cs typeface="ヒラギノ角ゴ Pro W3" charset="-128"/>
            </a:endParaRPr>
          </a:p>
        </p:txBody>
      </p:sp>
      <p:sp>
        <p:nvSpPr>
          <p:cNvPr id="33" name="TextBox 32">
            <a:extLst>
              <a:ext uri="{FF2B5EF4-FFF2-40B4-BE49-F238E27FC236}">
                <a16:creationId xmlns:a16="http://schemas.microsoft.com/office/drawing/2014/main" id="{8070369E-96D6-9E73-1BB6-62785438C42F}"/>
              </a:ext>
            </a:extLst>
          </p:cNvPr>
          <p:cNvSpPr txBox="1"/>
          <p:nvPr/>
        </p:nvSpPr>
        <p:spPr>
          <a:xfrm>
            <a:off x="5317785" y="2410943"/>
            <a:ext cx="49885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UiO</a:t>
            </a:r>
          </a:p>
        </p:txBody>
      </p:sp>
      <p:sp>
        <p:nvSpPr>
          <p:cNvPr id="34" name="TextBox 33">
            <a:extLst>
              <a:ext uri="{FF2B5EF4-FFF2-40B4-BE49-F238E27FC236}">
                <a16:creationId xmlns:a16="http://schemas.microsoft.com/office/drawing/2014/main" id="{564743A3-F618-F4F9-70F1-0B4544F680FC}"/>
              </a:ext>
            </a:extLst>
          </p:cNvPr>
          <p:cNvSpPr txBox="1"/>
          <p:nvPr/>
        </p:nvSpPr>
        <p:spPr>
          <a:xfrm>
            <a:off x="6310322" y="3072680"/>
            <a:ext cx="40267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UL</a:t>
            </a:r>
          </a:p>
        </p:txBody>
      </p:sp>
      <p:sp>
        <p:nvSpPr>
          <p:cNvPr id="35" name="TextBox 34">
            <a:extLst>
              <a:ext uri="{FF2B5EF4-FFF2-40B4-BE49-F238E27FC236}">
                <a16:creationId xmlns:a16="http://schemas.microsoft.com/office/drawing/2014/main" id="{A9571DD3-9D0A-9AAC-7B1E-D8763516ED62}"/>
              </a:ext>
            </a:extLst>
          </p:cNvPr>
          <p:cNvSpPr txBox="1"/>
          <p:nvPr/>
        </p:nvSpPr>
        <p:spPr>
          <a:xfrm>
            <a:off x="5401245" y="2895619"/>
            <a:ext cx="67608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UGOT</a:t>
            </a:r>
          </a:p>
        </p:txBody>
      </p:sp>
      <p:sp>
        <p:nvSpPr>
          <p:cNvPr id="36" name="TextBox 35">
            <a:extLst>
              <a:ext uri="{FF2B5EF4-FFF2-40B4-BE49-F238E27FC236}">
                <a16:creationId xmlns:a16="http://schemas.microsoft.com/office/drawing/2014/main" id="{1851FE8C-C79D-3E0E-AEC8-2DB8DB14A748}"/>
              </a:ext>
            </a:extLst>
          </p:cNvPr>
          <p:cNvSpPr txBox="1"/>
          <p:nvPr/>
        </p:nvSpPr>
        <p:spPr>
          <a:xfrm>
            <a:off x="3972942" y="4408189"/>
            <a:ext cx="63081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CNRS</a:t>
            </a:r>
          </a:p>
        </p:txBody>
      </p:sp>
      <p:sp>
        <p:nvSpPr>
          <p:cNvPr id="37" name="TextBox 36">
            <a:extLst>
              <a:ext uri="{FF2B5EF4-FFF2-40B4-BE49-F238E27FC236}">
                <a16:creationId xmlns:a16="http://schemas.microsoft.com/office/drawing/2014/main" id="{A43A3E57-04D4-0E3F-35E0-C31291D73C67}"/>
              </a:ext>
            </a:extLst>
          </p:cNvPr>
          <p:cNvSpPr txBox="1"/>
          <p:nvPr/>
        </p:nvSpPr>
        <p:spPr>
          <a:xfrm>
            <a:off x="3347150" y="5300341"/>
            <a:ext cx="68493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FIHAC</a:t>
            </a:r>
          </a:p>
        </p:txBody>
      </p:sp>
      <p:sp>
        <p:nvSpPr>
          <p:cNvPr id="38" name="TextBox 37">
            <a:extLst>
              <a:ext uri="{FF2B5EF4-FFF2-40B4-BE49-F238E27FC236}">
                <a16:creationId xmlns:a16="http://schemas.microsoft.com/office/drawing/2014/main" id="{B908ED33-C9A8-39F8-4FBE-815773F047E0}"/>
              </a:ext>
            </a:extLst>
          </p:cNvPr>
          <p:cNvSpPr txBox="1"/>
          <p:nvPr/>
        </p:nvSpPr>
        <p:spPr>
          <a:xfrm>
            <a:off x="3726056" y="5106315"/>
            <a:ext cx="42511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UC</a:t>
            </a:r>
          </a:p>
        </p:txBody>
      </p:sp>
      <p:sp>
        <p:nvSpPr>
          <p:cNvPr id="5" name="TekstSylinder 4">
            <a:extLst>
              <a:ext uri="{FF2B5EF4-FFF2-40B4-BE49-F238E27FC236}">
                <a16:creationId xmlns:a16="http://schemas.microsoft.com/office/drawing/2014/main" id="{0B30AC7B-B63A-6DDE-A447-361D88798F20}"/>
              </a:ext>
            </a:extLst>
          </p:cNvPr>
          <p:cNvSpPr txBox="1"/>
          <p:nvPr/>
        </p:nvSpPr>
        <p:spPr>
          <a:xfrm>
            <a:off x="7521291" y="3505198"/>
            <a:ext cx="4551567" cy="2123658"/>
          </a:xfrm>
          <a:prstGeom prst="rect">
            <a:avLst/>
          </a:prstGeom>
          <a:solidFill>
            <a:schemeClr val="accent6">
              <a:lumMod val="20000"/>
              <a:lumOff val="80000"/>
            </a:schemeClr>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rPr>
              <a:t>10 </a:t>
            </a:r>
            <a:r>
              <a:rPr kumimoji="0" lang="nb-NO" sz="2400" b="1" i="0" u="none" strike="noStrike" kern="1200" cap="none" spc="0" normalizeH="0" baseline="0" noProof="0" dirty="0" err="1">
                <a:ln>
                  <a:noFill/>
                </a:ln>
                <a:solidFill>
                  <a:srgbClr val="4472C4">
                    <a:lumMod val="75000"/>
                  </a:srgbClr>
                </a:solidFill>
                <a:effectLst/>
                <a:uLnTx/>
                <a:uFillTx/>
                <a:latin typeface="Calibri Light" panose="020F0302020204030204"/>
                <a:ea typeface="+mn-ea"/>
                <a:cs typeface="+mn-cs"/>
              </a:rPr>
              <a:t>Doctoral</a:t>
            </a:r>
            <a:r>
              <a:rPr kumimoji="0" lang="nb-NO" sz="24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rPr>
              <a:t> </a:t>
            </a:r>
            <a:r>
              <a:rPr kumimoji="0" lang="nb-NO" sz="2400" b="1" i="0" u="none" strike="noStrike" kern="1200" cap="none" spc="0" normalizeH="0" baseline="0" noProof="0" dirty="0" err="1">
                <a:ln>
                  <a:noFill/>
                </a:ln>
                <a:solidFill>
                  <a:srgbClr val="4472C4">
                    <a:lumMod val="75000"/>
                  </a:srgbClr>
                </a:solidFill>
                <a:effectLst/>
                <a:uLnTx/>
                <a:uFillTx/>
                <a:latin typeface="Calibri Light" panose="020F0302020204030204"/>
                <a:ea typeface="+mn-ea"/>
                <a:cs typeface="+mn-cs"/>
              </a:rPr>
              <a:t>candidates</a:t>
            </a:r>
            <a:r>
              <a:rPr kumimoji="0" lang="nb-NO" sz="24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rPr>
              <a:t> (DCs),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rPr>
              <a:t>With </a:t>
            </a:r>
            <a:r>
              <a:rPr kumimoji="0" lang="nb-NO" sz="2400" b="1" i="0" u="none" strike="noStrike" kern="1200" cap="none" spc="0" normalizeH="0" baseline="0" noProof="0" dirty="0" err="1">
                <a:ln>
                  <a:noFill/>
                </a:ln>
                <a:solidFill>
                  <a:srgbClr val="4472C4">
                    <a:lumMod val="75000"/>
                  </a:srgbClr>
                </a:solidFill>
                <a:effectLst/>
                <a:uLnTx/>
                <a:uFillTx/>
                <a:latin typeface="Calibri Light" panose="020F0302020204030204"/>
                <a:ea typeface="+mn-ea"/>
                <a:cs typeface="+mn-cs"/>
              </a:rPr>
              <a:t>background</a:t>
            </a:r>
            <a:r>
              <a:rPr kumimoji="0" lang="nb-NO" sz="24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rPr>
              <a:t> from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err="1">
                <a:ln>
                  <a:noFill/>
                </a:ln>
                <a:solidFill>
                  <a:srgbClr val="4472C4">
                    <a:lumMod val="75000"/>
                  </a:srgbClr>
                </a:solidFill>
                <a:effectLst/>
                <a:uLnTx/>
                <a:uFillTx/>
                <a:latin typeface="Calibri Light" panose="020F0302020204030204"/>
                <a:ea typeface="+mn-ea"/>
                <a:cs typeface="+mn-cs"/>
              </a:rPr>
              <a:t>nine</a:t>
            </a:r>
            <a:r>
              <a:rPr kumimoji="0" lang="nb-NO" sz="24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rPr>
              <a:t> </a:t>
            </a:r>
            <a:r>
              <a:rPr kumimoji="0" lang="nb-NO" sz="2400" b="1" i="0" u="none" strike="noStrike" kern="1200" cap="none" spc="0" normalizeH="0" baseline="0" noProof="0" dirty="0" err="1">
                <a:ln>
                  <a:noFill/>
                </a:ln>
                <a:solidFill>
                  <a:srgbClr val="4472C4">
                    <a:lumMod val="75000"/>
                  </a:srgbClr>
                </a:solidFill>
                <a:effectLst/>
                <a:uLnTx/>
                <a:uFillTx/>
                <a:latin typeface="Calibri Light" panose="020F0302020204030204"/>
                <a:ea typeface="+mn-ea"/>
                <a:cs typeface="+mn-cs"/>
              </a:rPr>
              <a:t>countries</a:t>
            </a:r>
            <a:r>
              <a:rPr kumimoji="0" lang="nb-NO" sz="24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rPr>
              <a:t>/</a:t>
            </a:r>
            <a:r>
              <a:rPr kumimoji="0" lang="nb-NO" sz="2400" b="1" i="0" u="none" strike="noStrike" kern="1200" cap="none" spc="0" normalizeH="0" baseline="0" noProof="0" dirty="0" err="1">
                <a:ln>
                  <a:noFill/>
                </a:ln>
                <a:solidFill>
                  <a:srgbClr val="4472C4">
                    <a:lumMod val="75000"/>
                  </a:srgbClr>
                </a:solidFill>
                <a:effectLst/>
                <a:uLnTx/>
                <a:uFillTx/>
                <a:latin typeface="Calibri Light" panose="020F0302020204030204"/>
                <a:ea typeface="+mn-ea"/>
                <a:cs typeface="+mn-cs"/>
              </a:rPr>
              <a:t>three</a:t>
            </a:r>
            <a:r>
              <a:rPr kumimoji="0" lang="nb-NO" sz="24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rPr>
              <a:t> </a:t>
            </a:r>
            <a:r>
              <a:rPr kumimoji="0" lang="nb-NO" sz="2400" b="1" i="0" u="none" strike="noStrike" kern="1200" cap="none" spc="0" normalizeH="0" baseline="0" noProof="0" dirty="0" err="1">
                <a:ln>
                  <a:noFill/>
                </a:ln>
                <a:solidFill>
                  <a:srgbClr val="4472C4">
                    <a:lumMod val="75000"/>
                  </a:srgbClr>
                </a:solidFill>
                <a:effectLst/>
                <a:uLnTx/>
                <a:uFillTx/>
                <a:latin typeface="Calibri Light" panose="020F0302020204030204"/>
                <a:ea typeface="+mn-ea"/>
                <a:cs typeface="+mn-cs"/>
              </a:rPr>
              <a:t>continents</a:t>
            </a:r>
            <a:endParaRPr kumimoji="0" lang="nb-NO" sz="24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rPr>
              <a:t>a</a:t>
            </a:r>
            <a:r>
              <a:rPr kumimoji="0" lang="nb-NO" sz="2400" b="1" i="0" u="none" strike="noStrike" kern="1200" cap="none" spc="0" normalizeH="0" baseline="0" noProof="0" dirty="0" err="1">
                <a:ln>
                  <a:noFill/>
                </a:ln>
                <a:solidFill>
                  <a:srgbClr val="4472C4">
                    <a:lumMod val="75000"/>
                  </a:srgbClr>
                </a:solidFill>
                <a:effectLst/>
                <a:uLnTx/>
                <a:uFillTx/>
                <a:latin typeface="Calibri Light" panose="020F0302020204030204"/>
                <a:ea typeface="+mn-ea"/>
                <a:cs typeface="+mn-cs"/>
              </a:rPr>
              <a:t>nd</a:t>
            </a:r>
            <a:r>
              <a:rPr kumimoji="0" lang="nb-NO" sz="24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rPr>
              <a:t> diverse </a:t>
            </a:r>
            <a:r>
              <a:rPr kumimoji="0" lang="nb-NO" sz="2400" b="1" i="0" u="none" strike="noStrike" kern="1200" cap="none" spc="0" normalizeH="0" baseline="0" noProof="0" dirty="0" err="1">
                <a:ln>
                  <a:noFill/>
                </a:ln>
                <a:solidFill>
                  <a:srgbClr val="4472C4">
                    <a:lumMod val="75000"/>
                  </a:srgbClr>
                </a:solidFill>
                <a:effectLst/>
                <a:uLnTx/>
                <a:uFillTx/>
                <a:latin typeface="Calibri Light" panose="020F0302020204030204"/>
                <a:ea typeface="+mn-ea"/>
                <a:cs typeface="+mn-cs"/>
              </a:rPr>
              <a:t>disciplines</a:t>
            </a:r>
            <a:endParaRPr kumimoji="0" lang="nb-NO" sz="24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nb-NO" sz="18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rPr>
              <a:t>Most of </a:t>
            </a:r>
            <a:r>
              <a:rPr kumimoji="0" lang="nb-NO" sz="1800" b="1" i="0" u="none" strike="noStrike" kern="1200" cap="none" spc="0" normalizeH="0" baseline="0" noProof="0" dirty="0" err="1">
                <a:ln>
                  <a:noFill/>
                </a:ln>
                <a:solidFill>
                  <a:srgbClr val="4472C4">
                    <a:lumMod val="75000"/>
                  </a:srgbClr>
                </a:solidFill>
                <a:effectLst/>
                <a:uLnTx/>
                <a:uFillTx/>
                <a:latin typeface="Calibri Light" panose="020F0302020204030204"/>
                <a:ea typeface="+mn-ea"/>
                <a:cs typeface="+mn-cs"/>
              </a:rPr>
              <a:t>them</a:t>
            </a:r>
            <a:r>
              <a:rPr kumimoji="0" lang="nb-NO" sz="18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rPr>
              <a:t> </a:t>
            </a:r>
            <a:r>
              <a:rPr kumimoji="0" lang="nb-NO" sz="1800" b="1" i="0" u="none" strike="noStrike" kern="1200" cap="none" spc="0" normalizeH="0" baseline="0" noProof="0" dirty="0" err="1">
                <a:ln>
                  <a:noFill/>
                </a:ln>
                <a:solidFill>
                  <a:srgbClr val="4472C4">
                    <a:lumMod val="75000"/>
                  </a:srgbClr>
                </a:solidFill>
                <a:effectLst/>
                <a:uLnTx/>
                <a:uFillTx/>
                <a:latin typeface="Calibri Light" panose="020F0302020204030204"/>
                <a:ea typeface="+mn-ea"/>
                <a:cs typeface="+mn-cs"/>
              </a:rPr>
              <a:t>paired</a:t>
            </a:r>
            <a:r>
              <a:rPr kumimoji="0" lang="nb-NO" sz="18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rPr>
              <a:t> at </a:t>
            </a:r>
            <a:r>
              <a:rPr kumimoji="0" lang="nb-NO" sz="1800" b="1" i="0" u="none" strike="noStrike" kern="1200" cap="none" spc="0" normalizeH="0" baseline="0" noProof="0" dirty="0" err="1">
                <a:ln>
                  <a:noFill/>
                </a:ln>
                <a:solidFill>
                  <a:srgbClr val="4472C4">
                    <a:lumMod val="75000"/>
                  </a:srgbClr>
                </a:solidFill>
                <a:effectLst/>
                <a:uLnTx/>
                <a:uFillTx/>
                <a:latin typeface="Calibri Light" panose="020F0302020204030204"/>
                <a:ea typeface="+mn-ea"/>
                <a:cs typeface="+mn-cs"/>
              </a:rPr>
              <a:t>one</a:t>
            </a:r>
            <a:r>
              <a:rPr kumimoji="0" lang="nb-NO" sz="18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rPr>
              <a:t> </a:t>
            </a:r>
            <a:r>
              <a:rPr kumimoji="0" lang="nb-NO" sz="1800" b="1" i="0" u="none" strike="noStrike" kern="1200" cap="none" spc="0" normalizeH="0" baseline="0" noProof="0" dirty="0" err="1">
                <a:ln>
                  <a:noFill/>
                </a:ln>
                <a:solidFill>
                  <a:srgbClr val="4472C4">
                    <a:lumMod val="75000"/>
                  </a:srgbClr>
                </a:solidFill>
                <a:effectLst/>
                <a:uLnTx/>
                <a:uFillTx/>
                <a:latin typeface="Calibri Light" panose="020F0302020204030204"/>
                <a:ea typeface="+mn-ea"/>
                <a:cs typeface="+mn-cs"/>
              </a:rPr>
              <a:t>institution</a:t>
            </a:r>
            <a:r>
              <a:rPr kumimoji="0" lang="nb-NO" sz="18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nb-NO" sz="18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rPr>
              <a:t>9 of </a:t>
            </a:r>
            <a:r>
              <a:rPr kumimoji="0" lang="nb-NO" sz="1800" b="1" i="0" u="none" strike="noStrike" kern="1200" cap="none" spc="0" normalizeH="0" baseline="0" noProof="0" dirty="0" err="1">
                <a:ln>
                  <a:noFill/>
                </a:ln>
                <a:solidFill>
                  <a:srgbClr val="4472C4">
                    <a:lumMod val="75000"/>
                  </a:srgbClr>
                </a:solidFill>
                <a:effectLst/>
                <a:uLnTx/>
                <a:uFillTx/>
                <a:latin typeface="Calibri Light" panose="020F0302020204030204"/>
                <a:ea typeface="+mn-ea"/>
                <a:cs typeface="+mn-cs"/>
              </a:rPr>
              <a:t>ten</a:t>
            </a:r>
            <a:r>
              <a:rPr kumimoji="0" lang="nb-NO" sz="18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rPr>
              <a:t> </a:t>
            </a:r>
            <a:r>
              <a:rPr kumimoji="0" lang="nb-NO" sz="1800" b="1" i="0" u="none" strike="noStrike" kern="1200" cap="none" spc="0" normalizeH="0" baseline="0" noProof="0" dirty="0" err="1">
                <a:ln>
                  <a:noFill/>
                </a:ln>
                <a:solidFill>
                  <a:srgbClr val="4472C4">
                    <a:lumMod val="75000"/>
                  </a:srgbClr>
                </a:solidFill>
                <a:effectLst/>
                <a:uLnTx/>
                <a:uFillTx/>
                <a:latin typeface="Calibri Light" panose="020F0302020204030204"/>
                <a:ea typeface="+mn-ea"/>
                <a:cs typeface="+mn-cs"/>
              </a:rPr>
              <a:t>recruited</a:t>
            </a:r>
            <a:r>
              <a:rPr kumimoji="0" lang="nb-NO" sz="18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rPr>
              <a:t> in August/</a:t>
            </a:r>
            <a:r>
              <a:rPr kumimoji="0" lang="nb-NO" sz="1800" b="1" i="0" u="none" strike="noStrike" kern="1200" cap="none" spc="0" normalizeH="0" baseline="0" noProof="0" dirty="0" err="1">
                <a:ln>
                  <a:noFill/>
                </a:ln>
                <a:solidFill>
                  <a:srgbClr val="4472C4">
                    <a:lumMod val="75000"/>
                  </a:srgbClr>
                </a:solidFill>
                <a:effectLst/>
                <a:uLnTx/>
                <a:uFillTx/>
                <a:latin typeface="Calibri Light" panose="020F0302020204030204"/>
                <a:ea typeface="+mn-ea"/>
                <a:cs typeface="+mn-cs"/>
              </a:rPr>
              <a:t>September</a:t>
            </a:r>
            <a:r>
              <a:rPr kumimoji="0" lang="nb-NO" sz="18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rPr>
              <a:t> 2024</a:t>
            </a:r>
          </a:p>
        </p:txBody>
      </p:sp>
      <p:sp>
        <p:nvSpPr>
          <p:cNvPr id="59" name="TekstSylinder 58">
            <a:extLst>
              <a:ext uri="{FF2B5EF4-FFF2-40B4-BE49-F238E27FC236}">
                <a16:creationId xmlns:a16="http://schemas.microsoft.com/office/drawing/2014/main" id="{2D224CC3-0391-C431-F61F-3D6648A68C98}"/>
              </a:ext>
            </a:extLst>
          </p:cNvPr>
          <p:cNvSpPr txBox="1"/>
          <p:nvPr/>
        </p:nvSpPr>
        <p:spPr>
          <a:xfrm>
            <a:off x="2056167" y="5568987"/>
            <a:ext cx="1900520" cy="276999"/>
          </a:xfrm>
          <a:prstGeom prst="rect">
            <a:avLst/>
          </a:prstGeom>
          <a:solidFill>
            <a:srgbClr val="FFFFCC"/>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Julius J. T. Dimabayao (DC1)</a:t>
            </a:r>
            <a:endParaRPr kumimoji="0" lang="nb-NO" sz="1200" b="0"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endParaRPr>
          </a:p>
        </p:txBody>
      </p:sp>
      <p:sp>
        <p:nvSpPr>
          <p:cNvPr id="60" name="TekstSylinder 59">
            <a:extLst>
              <a:ext uri="{FF2B5EF4-FFF2-40B4-BE49-F238E27FC236}">
                <a16:creationId xmlns:a16="http://schemas.microsoft.com/office/drawing/2014/main" id="{A57E2D87-E9C3-9B1A-2494-CD8BFB7159E7}"/>
              </a:ext>
            </a:extLst>
          </p:cNvPr>
          <p:cNvSpPr txBox="1"/>
          <p:nvPr/>
        </p:nvSpPr>
        <p:spPr>
          <a:xfrm>
            <a:off x="4095849" y="4871416"/>
            <a:ext cx="1535549" cy="276999"/>
          </a:xfrm>
          <a:prstGeom prst="rect">
            <a:avLst/>
          </a:prstGeom>
          <a:solidFill>
            <a:srgbClr val="FFFFCC"/>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Jasmine Mifsud (DC2)</a:t>
            </a:r>
            <a:endParaRPr kumimoji="0" lang="nb-NO" sz="1200" b="0"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endParaRPr>
          </a:p>
        </p:txBody>
      </p:sp>
      <p:sp>
        <p:nvSpPr>
          <p:cNvPr id="61" name="TekstSylinder 60">
            <a:extLst>
              <a:ext uri="{FF2B5EF4-FFF2-40B4-BE49-F238E27FC236}">
                <a16:creationId xmlns:a16="http://schemas.microsoft.com/office/drawing/2014/main" id="{1E05CF8E-71D4-D299-BED8-7833B83339A8}"/>
              </a:ext>
            </a:extLst>
          </p:cNvPr>
          <p:cNvSpPr txBox="1"/>
          <p:nvPr/>
        </p:nvSpPr>
        <p:spPr>
          <a:xfrm>
            <a:off x="2034068" y="2169573"/>
            <a:ext cx="1413016" cy="276999"/>
          </a:xfrm>
          <a:prstGeom prst="rect">
            <a:avLst/>
          </a:prstGeom>
          <a:solidFill>
            <a:srgbClr val="FFFFCC"/>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Kelly Gibbons (DC3)</a:t>
            </a:r>
            <a:endParaRPr kumimoji="0" lang="nb-NO" sz="1200" b="0"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endParaRPr>
          </a:p>
        </p:txBody>
      </p:sp>
      <p:sp>
        <p:nvSpPr>
          <p:cNvPr id="64" name="TekstSylinder 63">
            <a:extLst>
              <a:ext uri="{FF2B5EF4-FFF2-40B4-BE49-F238E27FC236}">
                <a16:creationId xmlns:a16="http://schemas.microsoft.com/office/drawing/2014/main" id="{F2ECB1FC-7744-9111-3E80-AFDD661064D0}"/>
              </a:ext>
            </a:extLst>
          </p:cNvPr>
          <p:cNvSpPr txBox="1"/>
          <p:nvPr/>
        </p:nvSpPr>
        <p:spPr>
          <a:xfrm>
            <a:off x="1943827" y="2479508"/>
            <a:ext cx="1334020" cy="276999"/>
          </a:xfrm>
          <a:prstGeom prst="rect">
            <a:avLst/>
          </a:prstGeom>
          <a:solidFill>
            <a:srgbClr val="FFFFCC"/>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Amanda Sky (DC9)</a:t>
            </a:r>
            <a:endParaRPr kumimoji="0" lang="nb-NO" sz="1200" b="0"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endParaRPr>
          </a:p>
        </p:txBody>
      </p:sp>
      <p:sp>
        <p:nvSpPr>
          <p:cNvPr id="65" name="TekstSylinder 64">
            <a:extLst>
              <a:ext uri="{FF2B5EF4-FFF2-40B4-BE49-F238E27FC236}">
                <a16:creationId xmlns:a16="http://schemas.microsoft.com/office/drawing/2014/main" id="{6CE6B537-6F53-F2D7-DDD1-4B2A6B36357E}"/>
              </a:ext>
            </a:extLst>
          </p:cNvPr>
          <p:cNvSpPr txBox="1"/>
          <p:nvPr/>
        </p:nvSpPr>
        <p:spPr>
          <a:xfrm>
            <a:off x="7077068" y="2713785"/>
            <a:ext cx="1423467" cy="276999"/>
          </a:xfrm>
          <a:prstGeom prst="rect">
            <a:avLst/>
          </a:prstGeom>
          <a:solidFill>
            <a:srgbClr val="FFFFCC"/>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Kevin Sleebos (DC6)</a:t>
            </a:r>
            <a:endParaRPr kumimoji="0" lang="nb-NO" sz="1200" b="0"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endParaRPr>
          </a:p>
        </p:txBody>
      </p:sp>
      <p:sp>
        <p:nvSpPr>
          <p:cNvPr id="66" name="TekstSylinder 65">
            <a:extLst>
              <a:ext uri="{FF2B5EF4-FFF2-40B4-BE49-F238E27FC236}">
                <a16:creationId xmlns:a16="http://schemas.microsoft.com/office/drawing/2014/main" id="{0CE8A0EB-B84E-FE02-08E4-CAA26BB0FFAB}"/>
              </a:ext>
            </a:extLst>
          </p:cNvPr>
          <p:cNvSpPr txBox="1"/>
          <p:nvPr/>
        </p:nvSpPr>
        <p:spPr>
          <a:xfrm>
            <a:off x="1739864" y="3328171"/>
            <a:ext cx="1654620" cy="276999"/>
          </a:xfrm>
          <a:prstGeom prst="rect">
            <a:avLst/>
          </a:prstGeom>
          <a:solidFill>
            <a:srgbClr val="FFFFCC"/>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Rachel Runesson (DC10</a:t>
            </a:r>
            <a:endParaRPr kumimoji="0" lang="nb-NO" sz="1200" b="0"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endParaRPr>
          </a:p>
        </p:txBody>
      </p:sp>
      <p:sp>
        <p:nvSpPr>
          <p:cNvPr id="67" name="TekstSylinder 66">
            <a:extLst>
              <a:ext uri="{FF2B5EF4-FFF2-40B4-BE49-F238E27FC236}">
                <a16:creationId xmlns:a16="http://schemas.microsoft.com/office/drawing/2014/main" id="{001A9437-B561-15B9-D570-EF8F01B8D8F7}"/>
              </a:ext>
            </a:extLst>
          </p:cNvPr>
          <p:cNvSpPr txBox="1"/>
          <p:nvPr/>
        </p:nvSpPr>
        <p:spPr>
          <a:xfrm>
            <a:off x="1255938" y="3002830"/>
            <a:ext cx="1571456" cy="276999"/>
          </a:xfrm>
          <a:prstGeom prst="rect">
            <a:avLst/>
          </a:prstGeom>
          <a:solidFill>
            <a:srgbClr val="FFFFCC"/>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Jesper Gulliksen (DC8)</a:t>
            </a:r>
            <a:endParaRPr kumimoji="0" lang="nb-NO" sz="1200" b="0"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endParaRPr>
          </a:p>
        </p:txBody>
      </p:sp>
      <p:sp>
        <p:nvSpPr>
          <p:cNvPr id="68" name="TekstSylinder 67">
            <a:extLst>
              <a:ext uri="{FF2B5EF4-FFF2-40B4-BE49-F238E27FC236}">
                <a16:creationId xmlns:a16="http://schemas.microsoft.com/office/drawing/2014/main" id="{296F8BC3-68D9-273C-90A1-4AFF898CC412}"/>
              </a:ext>
            </a:extLst>
          </p:cNvPr>
          <p:cNvSpPr txBox="1"/>
          <p:nvPr/>
        </p:nvSpPr>
        <p:spPr>
          <a:xfrm>
            <a:off x="4098621" y="5180440"/>
            <a:ext cx="1783565" cy="276999"/>
          </a:xfrm>
          <a:prstGeom prst="rect">
            <a:avLst/>
          </a:prstGeom>
          <a:solidFill>
            <a:srgbClr val="FFFFCC"/>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Claudia Finocchiaro (DC4)</a:t>
            </a:r>
            <a:endParaRPr kumimoji="0" lang="nb-NO" sz="1200" b="0"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endParaRPr>
          </a:p>
        </p:txBody>
      </p:sp>
      <p:sp>
        <p:nvSpPr>
          <p:cNvPr id="69" name="TekstSylinder 68">
            <a:extLst>
              <a:ext uri="{FF2B5EF4-FFF2-40B4-BE49-F238E27FC236}">
                <a16:creationId xmlns:a16="http://schemas.microsoft.com/office/drawing/2014/main" id="{8C130729-0C2A-65E4-BDD9-6B72AD971A81}"/>
              </a:ext>
            </a:extLst>
          </p:cNvPr>
          <p:cNvSpPr txBox="1"/>
          <p:nvPr/>
        </p:nvSpPr>
        <p:spPr>
          <a:xfrm>
            <a:off x="809410" y="4513357"/>
            <a:ext cx="1390124" cy="276999"/>
          </a:xfrm>
          <a:prstGeom prst="rect">
            <a:avLst/>
          </a:prstGeom>
          <a:solidFill>
            <a:srgbClr val="FFFFCC"/>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Anass Butsch (DC7)</a:t>
            </a:r>
            <a:endParaRPr kumimoji="0" lang="nb-NO" sz="1200" b="0"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endParaRPr>
          </a:p>
        </p:txBody>
      </p:sp>
      <p:sp>
        <p:nvSpPr>
          <p:cNvPr id="70" name="TekstSylinder 69">
            <a:extLst>
              <a:ext uri="{FF2B5EF4-FFF2-40B4-BE49-F238E27FC236}">
                <a16:creationId xmlns:a16="http://schemas.microsoft.com/office/drawing/2014/main" id="{9FA5885C-A7F8-454F-8C80-E82431AE4DD0}"/>
              </a:ext>
            </a:extLst>
          </p:cNvPr>
          <p:cNvSpPr txBox="1"/>
          <p:nvPr/>
        </p:nvSpPr>
        <p:spPr>
          <a:xfrm>
            <a:off x="1235384" y="4203419"/>
            <a:ext cx="1421287" cy="276999"/>
          </a:xfrm>
          <a:prstGeom prst="rect">
            <a:avLst/>
          </a:prstGeom>
          <a:solidFill>
            <a:srgbClr val="FFFFCC"/>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Giada Pirrone (DC5)</a:t>
            </a:r>
            <a:endParaRPr kumimoji="0" lang="nb-NO" sz="1200" b="0"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endParaRPr>
          </a:p>
        </p:txBody>
      </p:sp>
      <p:pic>
        <p:nvPicPr>
          <p:cNvPr id="9" name="Picture 48">
            <a:extLst>
              <a:ext uri="{FF2B5EF4-FFF2-40B4-BE49-F238E27FC236}">
                <a16:creationId xmlns:a16="http://schemas.microsoft.com/office/drawing/2014/main" id="{F0D8F760-0B8E-80EB-6C47-400451A185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55" y="6380556"/>
            <a:ext cx="1615887" cy="360000"/>
          </a:xfrm>
          <a:prstGeom prst="rect">
            <a:avLst/>
          </a:prstGeom>
        </p:spPr>
      </p:pic>
      <p:pic>
        <p:nvPicPr>
          <p:cNvPr id="3" name="Grafikk 1">
            <a:extLst>
              <a:ext uri="{FF2B5EF4-FFF2-40B4-BE49-F238E27FC236}">
                <a16:creationId xmlns:a16="http://schemas.microsoft.com/office/drawing/2014/main" id="{93BCA855-6223-069E-6A7E-E3C198F36769}"/>
              </a:ext>
            </a:extLst>
          </p:cNvPr>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21931" y="365760"/>
            <a:ext cx="2301875" cy="1391401"/>
          </a:xfrm>
          <a:prstGeom prst="rect">
            <a:avLst/>
          </a:prstGeom>
        </p:spPr>
      </p:pic>
      <p:cxnSp>
        <p:nvCxnSpPr>
          <p:cNvPr id="6" name="Rett linje 5">
            <a:extLst>
              <a:ext uri="{FF2B5EF4-FFF2-40B4-BE49-F238E27FC236}">
                <a16:creationId xmlns:a16="http://schemas.microsoft.com/office/drawing/2014/main" id="{C0D4C19B-8041-DB61-B162-CBD59B86EE9C}"/>
              </a:ext>
            </a:extLst>
          </p:cNvPr>
          <p:cNvCxnSpPr>
            <a:cxnSpLocks/>
            <a:stCxn id="61" idx="3"/>
            <a:endCxn id="7" idx="1"/>
          </p:cNvCxnSpPr>
          <p:nvPr/>
        </p:nvCxnSpPr>
        <p:spPr>
          <a:xfrm>
            <a:off x="3447084" y="2308073"/>
            <a:ext cx="1763802" cy="35469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Rett linje 7">
            <a:extLst>
              <a:ext uri="{FF2B5EF4-FFF2-40B4-BE49-F238E27FC236}">
                <a16:creationId xmlns:a16="http://schemas.microsoft.com/office/drawing/2014/main" id="{52EAD14E-DFFE-7077-2ECA-CD0AFFA1E010}"/>
              </a:ext>
            </a:extLst>
          </p:cNvPr>
          <p:cNvCxnSpPr>
            <a:cxnSpLocks/>
            <a:stCxn id="64" idx="3"/>
            <a:endCxn id="7" idx="1"/>
          </p:cNvCxnSpPr>
          <p:nvPr/>
        </p:nvCxnSpPr>
        <p:spPr>
          <a:xfrm>
            <a:off x="3277847" y="2618008"/>
            <a:ext cx="1933039" cy="44755"/>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Rett linje 11">
            <a:extLst>
              <a:ext uri="{FF2B5EF4-FFF2-40B4-BE49-F238E27FC236}">
                <a16:creationId xmlns:a16="http://schemas.microsoft.com/office/drawing/2014/main" id="{4EF264A1-EE52-987C-9DC4-12EFBB8E000B}"/>
              </a:ext>
            </a:extLst>
          </p:cNvPr>
          <p:cNvCxnSpPr>
            <a:cxnSpLocks/>
            <a:stCxn id="65" idx="1"/>
            <a:endCxn id="28" idx="5"/>
          </p:cNvCxnSpPr>
          <p:nvPr/>
        </p:nvCxnSpPr>
        <p:spPr>
          <a:xfrm flipH="1">
            <a:off x="6540769" y="2852285"/>
            <a:ext cx="536299" cy="195707"/>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AB11D39B-5B37-5BB3-236B-6FDAC69F3A40}"/>
              </a:ext>
            </a:extLst>
          </p:cNvPr>
          <p:cNvCxnSpPr>
            <a:cxnSpLocks/>
            <a:stCxn id="67" idx="3"/>
            <a:endCxn id="35" idx="1"/>
          </p:cNvCxnSpPr>
          <p:nvPr/>
        </p:nvCxnSpPr>
        <p:spPr>
          <a:xfrm flipV="1">
            <a:off x="2827394" y="3064896"/>
            <a:ext cx="2573851" cy="76434"/>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6AB69B2-9098-A5D2-6EDC-CEA4BB1A557F}"/>
              </a:ext>
            </a:extLst>
          </p:cNvPr>
          <p:cNvCxnSpPr>
            <a:cxnSpLocks/>
          </p:cNvCxnSpPr>
          <p:nvPr/>
        </p:nvCxnSpPr>
        <p:spPr>
          <a:xfrm flipV="1">
            <a:off x="3405521" y="3077173"/>
            <a:ext cx="1970196" cy="402785"/>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1ED5BFD-AFA4-2A91-2868-50057988D154}"/>
              </a:ext>
            </a:extLst>
          </p:cNvPr>
          <p:cNvCxnSpPr>
            <a:cxnSpLocks/>
            <a:stCxn id="70" idx="3"/>
            <a:endCxn id="29" idx="1"/>
          </p:cNvCxnSpPr>
          <p:nvPr/>
        </p:nvCxnSpPr>
        <p:spPr>
          <a:xfrm>
            <a:off x="2656671" y="4341919"/>
            <a:ext cx="1267585" cy="221597"/>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1" name="Rett linje 40">
            <a:extLst>
              <a:ext uri="{FF2B5EF4-FFF2-40B4-BE49-F238E27FC236}">
                <a16:creationId xmlns:a16="http://schemas.microsoft.com/office/drawing/2014/main" id="{FE46B57F-CBE8-827C-26B9-43F9495F7F7A}"/>
              </a:ext>
            </a:extLst>
          </p:cNvPr>
          <p:cNvCxnSpPr>
            <a:cxnSpLocks/>
            <a:stCxn id="29" idx="1"/>
            <a:endCxn id="69" idx="3"/>
          </p:cNvCxnSpPr>
          <p:nvPr/>
        </p:nvCxnSpPr>
        <p:spPr>
          <a:xfrm flipH="1">
            <a:off x="2199534" y="4563516"/>
            <a:ext cx="1724722" cy="88341"/>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 name="Rett linje 43">
            <a:extLst>
              <a:ext uri="{FF2B5EF4-FFF2-40B4-BE49-F238E27FC236}">
                <a16:creationId xmlns:a16="http://schemas.microsoft.com/office/drawing/2014/main" id="{65810D1E-00E5-6CF5-D3BF-A466F08CB209}"/>
              </a:ext>
            </a:extLst>
          </p:cNvPr>
          <p:cNvCxnSpPr>
            <a:cxnSpLocks/>
            <a:stCxn id="60" idx="1"/>
            <a:endCxn id="38" idx="1"/>
          </p:cNvCxnSpPr>
          <p:nvPr/>
        </p:nvCxnSpPr>
        <p:spPr>
          <a:xfrm flipH="1">
            <a:off x="3726056" y="5009916"/>
            <a:ext cx="369793" cy="26567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7" name="Rett linje 46">
            <a:extLst>
              <a:ext uri="{FF2B5EF4-FFF2-40B4-BE49-F238E27FC236}">
                <a16:creationId xmlns:a16="http://schemas.microsoft.com/office/drawing/2014/main" id="{49A324B0-55C5-84F5-AFD8-16B9CEADB575}"/>
              </a:ext>
            </a:extLst>
          </p:cNvPr>
          <p:cNvCxnSpPr>
            <a:cxnSpLocks/>
            <a:stCxn id="68" idx="1"/>
            <a:endCxn id="38" idx="1"/>
          </p:cNvCxnSpPr>
          <p:nvPr/>
        </p:nvCxnSpPr>
        <p:spPr>
          <a:xfrm flipH="1" flipV="1">
            <a:off x="3726056" y="5275592"/>
            <a:ext cx="372565" cy="4334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0" name="Rett linje 49">
            <a:extLst>
              <a:ext uri="{FF2B5EF4-FFF2-40B4-BE49-F238E27FC236}">
                <a16:creationId xmlns:a16="http://schemas.microsoft.com/office/drawing/2014/main" id="{9285F2DE-2230-F85A-C3A9-0EEDB009ED96}"/>
              </a:ext>
            </a:extLst>
          </p:cNvPr>
          <p:cNvCxnSpPr>
            <a:cxnSpLocks/>
            <a:stCxn id="37" idx="0"/>
            <a:endCxn id="59" idx="0"/>
          </p:cNvCxnSpPr>
          <p:nvPr/>
        </p:nvCxnSpPr>
        <p:spPr>
          <a:xfrm flipH="1">
            <a:off x="3006427" y="5300341"/>
            <a:ext cx="683189" cy="26864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0044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8BC3C90E-68FD-007F-5F60-887D31798FE1}"/>
              </a:ext>
            </a:extLst>
          </p:cNvPr>
          <p:cNvSpPr txBox="1"/>
          <p:nvPr/>
        </p:nvSpPr>
        <p:spPr>
          <a:xfrm>
            <a:off x="1105908" y="1281005"/>
            <a:ext cx="10364825" cy="4247317"/>
          </a:xfrm>
          <a:prstGeom prst="rect">
            <a:avLst/>
          </a:prstGeom>
          <a:no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for the 2022 call (for MSCA Doctoral networks): </a:t>
            </a:r>
            <a:r>
              <a:rPr kumimoji="0" lang="nb-NO" sz="1800" b="1" i="0" u="none" strike="noStrike" kern="1200" cap="none" spc="0" normalizeH="0" baseline="0" noProof="0" dirty="0">
                <a:ln>
                  <a:noFill/>
                </a:ln>
                <a:solidFill>
                  <a:srgbClr val="002060"/>
                </a:solidFill>
                <a:effectLst/>
                <a:uLnTx/>
                <a:uFillTx/>
                <a:latin typeface="Open Sans" panose="020B0606030504020204" pitchFamily="34" charset="0"/>
                <a:ea typeface="+mn-ea"/>
                <a:cs typeface="+mn-cs"/>
              </a:rPr>
              <a:t>149 </a:t>
            </a:r>
            <a:r>
              <a:rPr kumimoji="0" lang="nb-NO" sz="1800" b="1" i="0" u="none" strike="noStrike" kern="1200" cap="none" spc="0" normalizeH="0" baseline="0" noProof="0" dirty="0" err="1">
                <a:ln>
                  <a:noFill/>
                </a:ln>
                <a:solidFill>
                  <a:srgbClr val="002060"/>
                </a:solidFill>
                <a:effectLst/>
                <a:uLnTx/>
                <a:uFillTx/>
                <a:latin typeface="Open Sans" panose="020B0606030504020204" pitchFamily="34" charset="0"/>
                <a:ea typeface="+mn-ea"/>
                <a:cs typeface="+mn-cs"/>
              </a:rPr>
              <a:t>excellent</a:t>
            </a:r>
            <a:r>
              <a:rPr kumimoji="0" lang="nb-NO" sz="1800" b="1" i="0" u="none" strike="noStrike" kern="1200" cap="none" spc="0" normalizeH="0" baseline="0" noProof="0" dirty="0">
                <a:ln>
                  <a:noFill/>
                </a:ln>
                <a:solidFill>
                  <a:srgbClr val="002060"/>
                </a:solidFill>
                <a:effectLst/>
                <a:uLnTx/>
                <a:uFillTx/>
                <a:latin typeface="Open Sans" panose="020B0606030504020204" pitchFamily="34" charset="0"/>
                <a:ea typeface="+mn-ea"/>
                <a:cs typeface="+mn-cs"/>
              </a:rPr>
              <a:t> </a:t>
            </a:r>
            <a:r>
              <a:rPr kumimoji="0" lang="nb-NO" sz="1800" b="1" i="0" u="none" strike="noStrike" kern="1200" cap="none" spc="0" normalizeH="0" baseline="0" noProof="0" dirty="0" err="1">
                <a:ln>
                  <a:noFill/>
                </a:ln>
                <a:solidFill>
                  <a:srgbClr val="002060"/>
                </a:solidFill>
                <a:effectLst/>
                <a:uLnTx/>
                <a:uFillTx/>
                <a:latin typeface="Open Sans" panose="020B0606030504020204" pitchFamily="34" charset="0"/>
                <a:ea typeface="+mn-ea"/>
                <a:cs typeface="+mn-cs"/>
              </a:rPr>
              <a:t>doctoral</a:t>
            </a:r>
            <a:r>
              <a:rPr kumimoji="0" lang="nb-NO" sz="1800" b="1" i="0" u="none" strike="noStrike" kern="1200" cap="none" spc="0" normalizeH="0" baseline="0" noProof="0" dirty="0">
                <a:ln>
                  <a:noFill/>
                </a:ln>
                <a:solidFill>
                  <a:srgbClr val="002060"/>
                </a:solidFill>
                <a:effectLst/>
                <a:uLnTx/>
                <a:uFillTx/>
                <a:latin typeface="Open Sans" panose="020B0606030504020204" pitchFamily="34" charset="0"/>
                <a:ea typeface="+mn-ea"/>
                <a:cs typeface="+mn-cs"/>
              </a:rPr>
              <a:t> </a:t>
            </a:r>
            <a:r>
              <a:rPr kumimoji="0" lang="nb-NO" sz="1800" b="1" i="0" u="none" strike="noStrike" kern="1200" cap="none" spc="0" normalizeH="0" baseline="0" noProof="0" dirty="0" err="1">
                <a:ln>
                  <a:noFill/>
                </a:ln>
                <a:solidFill>
                  <a:srgbClr val="002060"/>
                </a:solidFill>
                <a:effectLst/>
                <a:uLnTx/>
                <a:uFillTx/>
                <a:latin typeface="Open Sans" panose="020B0606030504020204" pitchFamily="34" charset="0"/>
                <a:ea typeface="+mn-ea"/>
                <a:cs typeface="+mn-cs"/>
              </a:rPr>
              <a:t>programmes</a:t>
            </a:r>
            <a:r>
              <a:rPr kumimoji="0" lang="nb-NO" sz="1800" b="1" i="0" u="none" strike="noStrike" kern="1200" cap="none" spc="0" normalizeH="0" baseline="0" noProof="0" dirty="0">
                <a:ln>
                  <a:noFill/>
                </a:ln>
                <a:solidFill>
                  <a:srgbClr val="002060"/>
                </a:solidFill>
                <a:effectLst/>
                <a:uLnTx/>
                <a:uFillTx/>
                <a:latin typeface="Open Sans" panose="020B0606030504020204" pitchFamily="34" charset="0"/>
                <a:ea typeface="+mn-ea"/>
                <a:cs typeface="+mn-cs"/>
              </a:rPr>
              <a:t> </a:t>
            </a:r>
            <a:r>
              <a:rPr kumimoji="0" lang="nb-NO" sz="1800" b="1" i="0" u="none" strike="noStrike" kern="1200" cap="none" spc="0" normalizeH="0" baseline="0" noProof="0" dirty="0" err="1">
                <a:ln>
                  <a:noFill/>
                </a:ln>
                <a:solidFill>
                  <a:srgbClr val="002060"/>
                </a:solidFill>
                <a:effectLst/>
                <a:uLnTx/>
                <a:uFillTx/>
                <a:latin typeface="Open Sans" panose="020B0606030504020204" pitchFamily="34" charset="0"/>
                <a:ea typeface="+mn-ea"/>
                <a:cs typeface="+mn-cs"/>
              </a:rPr>
              <a:t>where</a:t>
            </a:r>
            <a:r>
              <a:rPr kumimoji="0" lang="nb-NO" sz="1800" b="1" i="0" u="none" strike="noStrike" kern="1200" cap="none" spc="0" normalizeH="0" baseline="0" noProof="0" dirty="0">
                <a:ln>
                  <a:noFill/>
                </a:ln>
                <a:solidFill>
                  <a:srgbClr val="002060"/>
                </a:solidFill>
                <a:effectLst/>
                <a:uLnTx/>
                <a:uFillTx/>
                <a:latin typeface="Open Sans" panose="020B0606030504020204" pitchFamily="34" charset="0"/>
                <a:ea typeface="+mn-ea"/>
                <a:cs typeface="+mn-cs"/>
              </a:rPr>
              <a:t> </a:t>
            </a:r>
            <a:r>
              <a:rPr kumimoji="0" lang="nb-NO" sz="1800" b="1" i="0" u="none" strike="noStrike" kern="1200" cap="none" spc="0" normalizeH="0" baseline="0" noProof="0" dirty="0" err="1">
                <a:ln>
                  <a:noFill/>
                </a:ln>
                <a:solidFill>
                  <a:srgbClr val="002060"/>
                </a:solidFill>
                <a:effectLst/>
                <a:uLnTx/>
                <a:uFillTx/>
                <a:latin typeface="Open Sans" panose="020B0606030504020204" pitchFamily="34" charset="0"/>
                <a:ea typeface="+mn-ea"/>
                <a:cs typeface="+mn-cs"/>
              </a:rPr>
              <a:t>chosen</a:t>
            </a:r>
            <a:endParaRPr kumimoji="0" lang="nb-NO" sz="1800" b="1" i="0" u="none" strike="noStrike" kern="1200" cap="none" spc="0" normalizeH="0" baseline="0" noProof="0" dirty="0">
              <a:ln>
                <a:noFill/>
              </a:ln>
              <a:solidFill>
                <a:srgbClr val="002060"/>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dirty="0">
              <a:ln>
                <a:noFill/>
              </a:ln>
              <a:solidFill>
                <a:srgbClr val="002060"/>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err="1">
                <a:ln>
                  <a:noFill/>
                </a:ln>
                <a:solidFill>
                  <a:srgbClr val="002060"/>
                </a:solidFill>
                <a:effectLst/>
                <a:uLnTx/>
                <a:uFillTx/>
                <a:latin typeface="Open Sans" panose="020B0606030504020204" pitchFamily="34" charset="0"/>
                <a:ea typeface="+mn-ea"/>
                <a:cs typeface="Times New Roman" panose="02020603050405020304" pitchFamily="18" charset="0"/>
              </a:rPr>
              <a:t>Covering</a:t>
            </a:r>
            <a:r>
              <a:rPr kumimoji="0" lang="nb-NO" sz="1800" b="1" i="0" u="none" strike="noStrike" kern="1200" cap="none" spc="0" normalizeH="0" baseline="0" noProof="0" dirty="0">
                <a:ln>
                  <a:noFill/>
                </a:ln>
                <a:solidFill>
                  <a:srgbClr val="002060"/>
                </a:solidFill>
                <a:effectLst/>
                <a:uLnTx/>
                <a:uFillTx/>
                <a:latin typeface="Open Sans" panose="020B0606030504020204" pitchFamily="34" charset="0"/>
                <a:ea typeface="+mn-ea"/>
                <a:cs typeface="Times New Roman" panose="02020603050405020304" pitchFamily="18" charset="0"/>
              </a:rPr>
              <a:t> </a:t>
            </a:r>
            <a:r>
              <a:rPr kumimoji="0" lang="nb-NO" sz="1800" b="1" i="0" u="none" strike="noStrike" kern="1200" cap="none" spc="0" normalizeH="0" baseline="0" noProof="0" dirty="0" err="1">
                <a:ln>
                  <a:noFill/>
                </a:ln>
                <a:solidFill>
                  <a:srgbClr val="002060"/>
                </a:solidFill>
                <a:effectLst/>
                <a:uLnTx/>
                <a:uFillTx/>
                <a:latin typeface="Open Sans" panose="020B0606030504020204" pitchFamily="34" charset="0"/>
                <a:ea typeface="+mn-ea"/>
                <a:cs typeface="Times New Roman" panose="02020603050405020304" pitchFamily="18" charset="0"/>
              </a:rPr>
              <a:t>these</a:t>
            </a:r>
            <a:r>
              <a:rPr kumimoji="0" lang="nb-NO" sz="1800" b="1" i="0" u="none" strike="noStrike" kern="1200" cap="none" spc="0" normalizeH="0" baseline="0" noProof="0" dirty="0">
                <a:ln>
                  <a:noFill/>
                </a:ln>
                <a:solidFill>
                  <a:srgbClr val="002060"/>
                </a:solidFill>
                <a:effectLst/>
                <a:uLnTx/>
                <a:uFillTx/>
                <a:latin typeface="Open Sans" panose="020B0606030504020204" pitchFamily="34" charset="0"/>
                <a:ea typeface="+mn-ea"/>
                <a:cs typeface="Times New Roman" panose="02020603050405020304" pitchFamily="18" charset="0"/>
              </a:rPr>
              <a:t> </a:t>
            </a:r>
            <a:r>
              <a:rPr kumimoji="0" lang="nb-NO" sz="1800" b="1" i="0" u="none" strike="noStrike" kern="1200" cap="none" spc="0" normalizeH="0" baseline="0" noProof="0" dirty="0" err="1">
                <a:ln>
                  <a:noFill/>
                </a:ln>
                <a:solidFill>
                  <a:srgbClr val="002060"/>
                </a:solidFill>
                <a:effectLst/>
                <a:uLnTx/>
                <a:uFillTx/>
                <a:latin typeface="Open Sans" panose="020B0606030504020204" pitchFamily="34" charset="0"/>
                <a:ea typeface="+mn-ea"/>
                <a:cs typeface="Times New Roman" panose="02020603050405020304" pitchFamily="18" charset="0"/>
              </a:rPr>
              <a:t>fields</a:t>
            </a:r>
            <a:endParaRPr kumimoji="0" lang="en-US" sz="1800" b="0" i="0" u="none" strike="noStrike" kern="1200" cap="none" spc="0" normalizeH="0" baseline="0" noProof="0" dirty="0">
              <a:ln>
                <a:noFill/>
              </a:ln>
              <a:solidFill>
                <a:srgbClr val="002060"/>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Open Sans" panose="020B0606030504020204" pitchFamily="34" charset="0"/>
                <a:ea typeface="+mn-ea"/>
                <a:cs typeface="+mn-cs"/>
              </a:rPr>
              <a:t>Engineering and ICT: 33.6%</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Open Sans" panose="020B0606030504020204" pitchFamily="34" charset="0"/>
                <a:ea typeface="+mn-ea"/>
                <a:cs typeface="+mn-cs"/>
              </a:rPr>
              <a:t>Life Sciences: 26.2%</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Open Sans" panose="020B0606030504020204" pitchFamily="34" charset="0"/>
                <a:ea typeface="+mn-ea"/>
                <a:cs typeface="+mn-cs"/>
              </a:rPr>
              <a:t>Chemistry: 12.8%</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Open Sans" panose="020B0606030504020204" pitchFamily="34" charset="0"/>
                <a:ea typeface="+mn-ea"/>
                <a:cs typeface="+mn-cs"/>
              </a:rPr>
              <a:t>Environment and Geosciences: 9.4%</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Open Sans" panose="020B0606030504020204" pitchFamily="34" charset="0"/>
                <a:ea typeface="+mn-ea"/>
                <a:cs typeface="+mn-cs"/>
              </a:rPr>
              <a:t>Social sciences and Humanities: 8.7%</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Open Sans" panose="020B0606030504020204" pitchFamily="34" charset="0"/>
                <a:ea typeface="+mn-ea"/>
                <a:cs typeface="+mn-cs"/>
              </a:rPr>
              <a:t>Physics: 7.4%</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Open Sans" panose="020B0606030504020204" pitchFamily="34" charset="0"/>
                <a:ea typeface="+mn-ea"/>
                <a:cs typeface="+mn-cs"/>
              </a:rPr>
              <a:t>Mathematics: 1.3%</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Open Sans" panose="020B0606030504020204" pitchFamily="34" charset="0"/>
                <a:ea typeface="+mn-ea"/>
                <a:cs typeface="+mn-cs"/>
              </a:rPr>
              <a:t>Economics: 0.7%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err="1">
                <a:ln>
                  <a:noFill/>
                </a:ln>
                <a:solidFill>
                  <a:srgbClr val="002060"/>
                </a:solidFill>
                <a:effectLst/>
                <a:uLnTx/>
                <a:uFillTx/>
                <a:latin typeface="Calibri" panose="020F0502020204030204"/>
                <a:ea typeface="+mn-ea"/>
                <a:cs typeface="+mn-cs"/>
              </a:rPr>
              <a:t>see</a:t>
            </a:r>
            <a:r>
              <a:rPr kumimoji="0" lang="nb-NO" sz="1800" b="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MSCA </a:t>
            </a:r>
            <a:r>
              <a:rPr kumimoji="0" lang="nb-NO"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2"/>
              </a:rPr>
              <a:t>awards</a:t>
            </a: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 €429.4 million for </a:t>
            </a:r>
            <a:r>
              <a:rPr kumimoji="0" lang="nb-NO"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2"/>
              </a:rPr>
              <a:t>doctoral</a:t>
            </a: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 </a:t>
            </a:r>
            <a:r>
              <a:rPr kumimoji="0" lang="nb-NO"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2"/>
              </a:rPr>
              <a:t>programmes</a:t>
            </a: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 | Marie </a:t>
            </a:r>
            <a:r>
              <a:rPr kumimoji="0" lang="nb-NO"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2"/>
              </a:rPr>
              <a:t>Skłodowska</a:t>
            </a: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-Curie </a:t>
            </a:r>
            <a:r>
              <a:rPr kumimoji="0" lang="nb-NO"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2"/>
              </a:rPr>
              <a:t>Actions</a:t>
            </a: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 (europa.eu)</a:t>
            </a:r>
            <a:endParaRPr kumimoji="0" lang="nb-NO"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Ellipse 2">
            <a:extLst>
              <a:ext uri="{FF2B5EF4-FFF2-40B4-BE49-F238E27FC236}">
                <a16:creationId xmlns:a16="http://schemas.microsoft.com/office/drawing/2014/main" id="{D5D176C8-4579-BFBC-24AD-ED82E50D1774}"/>
              </a:ext>
            </a:extLst>
          </p:cNvPr>
          <p:cNvSpPr/>
          <p:nvPr/>
        </p:nvSpPr>
        <p:spPr>
          <a:xfrm>
            <a:off x="962325" y="3382131"/>
            <a:ext cx="4556884" cy="56110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il: høyre 7">
            <a:extLst>
              <a:ext uri="{FF2B5EF4-FFF2-40B4-BE49-F238E27FC236}">
                <a16:creationId xmlns:a16="http://schemas.microsoft.com/office/drawing/2014/main" id="{031D542C-BFCC-1E92-12D6-A745A4FCE013}"/>
              </a:ext>
            </a:extLst>
          </p:cNvPr>
          <p:cNvSpPr/>
          <p:nvPr/>
        </p:nvSpPr>
        <p:spPr>
          <a:xfrm>
            <a:off x="5613226" y="3481334"/>
            <a:ext cx="675094" cy="377852"/>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kstSylinder 8">
            <a:extLst>
              <a:ext uri="{FF2B5EF4-FFF2-40B4-BE49-F238E27FC236}">
                <a16:creationId xmlns:a16="http://schemas.microsoft.com/office/drawing/2014/main" id="{981667B3-C5B0-4383-0DED-AAEFC29C3F9B}"/>
              </a:ext>
            </a:extLst>
          </p:cNvPr>
          <p:cNvSpPr txBox="1"/>
          <p:nvPr/>
        </p:nvSpPr>
        <p:spPr>
          <a:xfrm>
            <a:off x="6431903" y="3127664"/>
            <a:ext cx="4741811" cy="1477328"/>
          </a:xfrm>
          <a:prstGeom prst="rect">
            <a:avLst/>
          </a:prstGeom>
          <a:solidFill>
            <a:srgbClr val="FFFFCC"/>
          </a:solid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srgbClr val="002060"/>
                </a:solidFill>
                <a:effectLst/>
                <a:highlight>
                  <a:srgbClr val="FFFFCC"/>
                </a:highlight>
                <a:uLnTx/>
                <a:uFillTx/>
                <a:latin typeface="Calibri" panose="020F0502020204030204"/>
                <a:ea typeface="+mn-ea"/>
                <a:cs typeface="+mn-cs"/>
              </a:rPr>
              <a:t>101119258 – </a:t>
            </a:r>
            <a:r>
              <a:rPr kumimoji="0" lang="nb-NO" sz="1800" b="1" i="0" u="none" strike="noStrike" kern="1200" cap="none" spc="0" normalizeH="0" baseline="0" noProof="0" dirty="0" err="1">
                <a:ln>
                  <a:noFill/>
                </a:ln>
                <a:solidFill>
                  <a:srgbClr val="002060"/>
                </a:solidFill>
                <a:effectLst/>
                <a:highlight>
                  <a:srgbClr val="FFFFCC"/>
                </a:highlight>
                <a:uLnTx/>
                <a:uFillTx/>
                <a:latin typeface="Calibri" panose="020F0502020204030204"/>
                <a:ea typeface="+mn-ea"/>
                <a:cs typeface="+mn-cs"/>
              </a:rPr>
              <a:t>ArCHe</a:t>
            </a:r>
            <a:r>
              <a:rPr kumimoji="0" lang="nb-NO" sz="1800" b="1" i="0" u="none" strike="noStrike" kern="1200" cap="none" spc="0" normalizeH="0" baseline="0" noProof="0" dirty="0">
                <a:ln>
                  <a:noFill/>
                </a:ln>
                <a:solidFill>
                  <a:srgbClr val="002060"/>
                </a:solidFill>
                <a:effectLst/>
                <a:highlight>
                  <a:srgbClr val="FFFFCC"/>
                </a:highlight>
                <a:uLnTx/>
                <a:uFillTx/>
                <a:latin typeface="Calibri" panose="020F0502020204030204"/>
                <a:ea typeface="+mn-ea"/>
                <a:cs typeface="+mn-cs"/>
              </a:rPr>
              <a:t> – HORIZON-MSCA-DN-2022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2.737.416,60 €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2060"/>
              </a:solidFill>
              <a:effectLst/>
              <a:highlight>
                <a:srgbClr val="FFFFCC"/>
              </a:highligh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Project period: 01.01.2024 – 31.12.2027</a:t>
            </a:r>
          </a:p>
        </p:txBody>
      </p:sp>
      <p:pic>
        <p:nvPicPr>
          <p:cNvPr id="4" name="Grafikk 3">
            <a:extLst>
              <a:ext uri="{FF2B5EF4-FFF2-40B4-BE49-F238E27FC236}">
                <a16:creationId xmlns:a16="http://schemas.microsoft.com/office/drawing/2014/main" id="{7B466C54-1B27-40A4-D289-95F55C83F8F8}"/>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34755" y="204951"/>
            <a:ext cx="1369806" cy="828000"/>
          </a:xfrm>
          <a:prstGeom prst="rect">
            <a:avLst/>
          </a:prstGeom>
        </p:spPr>
      </p:pic>
      <p:pic>
        <p:nvPicPr>
          <p:cNvPr id="5" name="Picture 48">
            <a:extLst>
              <a:ext uri="{FF2B5EF4-FFF2-40B4-BE49-F238E27FC236}">
                <a16:creationId xmlns:a16="http://schemas.microsoft.com/office/drawing/2014/main" id="{E2B0F8F4-6F15-A8C6-DE55-B260F5D020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55" y="6380556"/>
            <a:ext cx="1615887" cy="360000"/>
          </a:xfrm>
          <a:prstGeom prst="rect">
            <a:avLst/>
          </a:prstGeom>
        </p:spPr>
      </p:pic>
      <p:sp>
        <p:nvSpPr>
          <p:cNvPr id="6" name="TekstSylinder 5">
            <a:extLst>
              <a:ext uri="{FF2B5EF4-FFF2-40B4-BE49-F238E27FC236}">
                <a16:creationId xmlns:a16="http://schemas.microsoft.com/office/drawing/2014/main" id="{065E4B32-E263-5CF3-44A6-AD67979440ED}"/>
              </a:ext>
            </a:extLst>
          </p:cNvPr>
          <p:cNvSpPr txBox="1"/>
          <p:nvPr/>
        </p:nvSpPr>
        <p:spPr>
          <a:xfrm>
            <a:off x="555585" y="448176"/>
            <a:ext cx="7359515" cy="584775"/>
          </a:xfrm>
          <a:prstGeom prst="rect">
            <a:avLst/>
          </a:prstGeom>
          <a:noFill/>
        </p:spPr>
        <p:txBody>
          <a:bodyPr wrap="none" rtlCol="0">
            <a:spAutoFit/>
          </a:bodyPr>
          <a:lstStyle/>
          <a:p>
            <a:r>
              <a:rPr lang="nb-NO" sz="3200" dirty="0">
                <a:solidFill>
                  <a:schemeClr val="accent5">
                    <a:lumMod val="75000"/>
                  </a:schemeClr>
                </a:solidFill>
              </a:rPr>
              <a:t>A </a:t>
            </a:r>
            <a:r>
              <a:rPr lang="nb-NO" sz="3200" dirty="0" err="1">
                <a:solidFill>
                  <a:schemeClr val="accent5">
                    <a:lumMod val="75000"/>
                  </a:schemeClr>
                </a:solidFill>
              </a:rPr>
              <a:t>Social</a:t>
            </a:r>
            <a:r>
              <a:rPr lang="nb-NO" sz="3200" dirty="0">
                <a:solidFill>
                  <a:schemeClr val="accent5">
                    <a:lumMod val="75000"/>
                  </a:schemeClr>
                </a:solidFill>
              </a:rPr>
              <a:t> Sciences and </a:t>
            </a:r>
            <a:r>
              <a:rPr lang="nb-NO" sz="3200" dirty="0" err="1">
                <a:solidFill>
                  <a:schemeClr val="accent5">
                    <a:lumMod val="75000"/>
                  </a:schemeClr>
                </a:solidFill>
              </a:rPr>
              <a:t>Humanities</a:t>
            </a:r>
            <a:r>
              <a:rPr lang="nb-NO" sz="3200" dirty="0">
                <a:solidFill>
                  <a:schemeClr val="accent5">
                    <a:lumMod val="75000"/>
                  </a:schemeClr>
                </a:solidFill>
              </a:rPr>
              <a:t> </a:t>
            </a:r>
            <a:r>
              <a:rPr lang="nb-NO" sz="3200" dirty="0" err="1">
                <a:solidFill>
                  <a:schemeClr val="accent5">
                    <a:lumMod val="75000"/>
                  </a:schemeClr>
                </a:solidFill>
              </a:rPr>
              <a:t>project</a:t>
            </a:r>
            <a:r>
              <a:rPr lang="nb-NO" sz="3200" dirty="0">
                <a:solidFill>
                  <a:schemeClr val="accent5">
                    <a:lumMod val="75000"/>
                  </a:schemeClr>
                </a:solidFill>
              </a:rPr>
              <a:t> …</a:t>
            </a:r>
          </a:p>
        </p:txBody>
      </p:sp>
    </p:spTree>
    <p:extLst>
      <p:ext uri="{BB962C8B-B14F-4D97-AF65-F5344CB8AC3E}">
        <p14:creationId xmlns:p14="http://schemas.microsoft.com/office/powerpoint/2010/main" val="4133644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k 1">
            <a:extLst>
              <a:ext uri="{FF2B5EF4-FFF2-40B4-BE49-F238E27FC236}">
                <a16:creationId xmlns:a16="http://schemas.microsoft.com/office/drawing/2014/main" id="{4CFB1BC4-6524-A53F-036D-4BC2A488F61F}"/>
              </a:ext>
            </a:extLst>
          </p:cNvPr>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221931" y="365760"/>
            <a:ext cx="2301875" cy="1391401"/>
          </a:xfrm>
          <a:prstGeom prst="rect">
            <a:avLst/>
          </a:prstGeom>
        </p:spPr>
      </p:pic>
      <p:pic>
        <p:nvPicPr>
          <p:cNvPr id="3" name="Picture 48">
            <a:extLst>
              <a:ext uri="{FF2B5EF4-FFF2-40B4-BE49-F238E27FC236}">
                <a16:creationId xmlns:a16="http://schemas.microsoft.com/office/drawing/2014/main" id="{9636DDBA-C0ED-3D33-33B2-FC1DE65FEA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741" y="6308712"/>
            <a:ext cx="2200269" cy="490193"/>
          </a:xfrm>
          <a:prstGeom prst="rect">
            <a:avLst/>
          </a:prstGeom>
        </p:spPr>
      </p:pic>
      <p:sp>
        <p:nvSpPr>
          <p:cNvPr id="4" name="TekstSylinder 3">
            <a:extLst>
              <a:ext uri="{FF2B5EF4-FFF2-40B4-BE49-F238E27FC236}">
                <a16:creationId xmlns:a16="http://schemas.microsoft.com/office/drawing/2014/main" id="{0CD438BE-F092-4652-2F29-4AEC16993638}"/>
              </a:ext>
            </a:extLst>
          </p:cNvPr>
          <p:cNvSpPr txBox="1"/>
          <p:nvPr/>
        </p:nvSpPr>
        <p:spPr>
          <a:xfrm>
            <a:off x="2962510" y="2903381"/>
            <a:ext cx="613815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Motivation</a:t>
            </a:r>
            <a:r>
              <a:rPr kumimoji="0" lang="nb-NO" sz="32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How </a:t>
            </a:r>
            <a:r>
              <a:rPr kumimoji="0" lang="nb-NO" sz="32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did</a:t>
            </a:r>
            <a:r>
              <a:rPr kumimoji="0" lang="nb-NO" sz="32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nb-NO" sz="32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we</a:t>
            </a:r>
            <a:r>
              <a:rPr kumimoji="0" lang="nb-NO" sz="32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nb-NO" sz="32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get</a:t>
            </a:r>
            <a:r>
              <a:rPr kumimoji="0" lang="nb-NO" sz="32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nb-NO" sz="32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there</a:t>
            </a:r>
            <a:r>
              <a:rPr kumimoji="0" lang="nb-NO" sz="32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8988853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631572D17F09343834D6B0EB5C729F3" ma:contentTypeVersion="33" ma:contentTypeDescription="Opprett et nytt dokument." ma:contentTypeScope="" ma:versionID="50c5ab87fec0a4c14968b5c7814fb56e">
  <xsd:schema xmlns:xsd="http://www.w3.org/2001/XMLSchema" xmlns:xs="http://www.w3.org/2001/XMLSchema" xmlns:p="http://schemas.microsoft.com/office/2006/metadata/properties" xmlns:ns2="feaa13a8-ff43-4ca6-9bec-5b64dcde6bf6" xmlns:ns3="b698ac79-4e05-437f-8025-203a531218a5" targetNamespace="http://schemas.microsoft.com/office/2006/metadata/properties" ma:root="true" ma:fieldsID="5ba0b2db7cad7e0a21058e7ee138499b" ns2:_="" ns3:_="">
    <xsd:import namespace="feaa13a8-ff43-4ca6-9bec-5b64dcde6bf6"/>
    <xsd:import namespace="b698ac79-4e05-437f-8025-203a531218a5"/>
    <xsd:element name="properties">
      <xsd:complexType>
        <xsd:sequence>
          <xsd:element name="documentManagement">
            <xsd:complexType>
              <xsd:all>
                <xsd:element ref="ns2:Dokumenttype" minOccurs="0"/>
                <xsd:element ref="ns2:Kanal" minOccurs="0"/>
                <xsd:element ref="ns2:M_x00e5_lgruppe" minOccurs="0"/>
                <xsd:element ref="ns2:Tema"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Location" minOccurs="0"/>
                <xsd:element ref="ns2:n9672ec110ad4304bbf5de3054926027" minOccurs="0"/>
                <xsd:element ref="ns3:TaxCatchAll" minOccurs="0"/>
                <xsd:element ref="ns2:o555f8cf5d90444ca1fa4607ada592d4" minOccurs="0"/>
                <xsd:element ref="ns2:MediaLengthInSeconds" minOccurs="0"/>
                <xsd:element ref="ns2:lcf76f155ced4ddcb4097134ff3c332f" minOccurs="0"/>
                <xsd:element ref="ns2:M_x00f8_tedato" minOccurs="0"/>
                <xsd:element ref="ns2:MediaServiceObjectDetectorVersions" minOccurs="0"/>
                <xsd:element ref="ns2:MediaServiceSearchProperties" minOccurs="0"/>
                <xsd:element ref="ns2:MediaServiceBillingMetadata" minOccurs="0"/>
                <xsd:element ref="ns2:_x00c5_rsomkanvelg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aa13a8-ff43-4ca6-9bec-5b64dcde6bf6" elementFormDefault="qualified">
    <xsd:import namespace="http://schemas.microsoft.com/office/2006/documentManagement/types"/>
    <xsd:import namespace="http://schemas.microsoft.com/office/infopath/2007/PartnerControls"/>
    <xsd:element name="Dokumenttype" ma:index="3" nillable="true" ma:displayName="Dokumenttype" ma:format="Dropdown" ma:internalName="Dokumenttype">
      <xsd:simpleType>
        <xsd:restriction base="dms:Choice">
          <xsd:enumeration value="Analyse"/>
          <xsd:enumeration value="Bilde"/>
          <xsd:enumeration value="Design"/>
          <xsd:enumeration value="Innlegg"/>
          <xsd:enumeration value="Kronikk"/>
          <xsd:enumeration value="Ledermøtesak"/>
          <xsd:enumeration value="Nyhetssak"/>
          <xsd:enumeration value="Plan"/>
          <xsd:enumeration value="Presentasjon"/>
          <xsd:enumeration value="Pressemelding"/>
          <xsd:enumeration value="Rapport"/>
          <xsd:enumeration value="Referat"/>
          <xsd:enumeration value="Rådata"/>
          <xsd:enumeration value="Styresak"/>
          <xsd:enumeration value="Talepunkter"/>
          <xsd:enumeration value="Undersøkelse"/>
          <xsd:enumeration value="Invitasjon"/>
        </xsd:restriction>
      </xsd:simpleType>
    </xsd:element>
    <xsd:element name="Kanal" ma:index="4" nillable="true" ma:displayName="Kanal" ma:format="Dropdown" ma:internalName="Kanal" ma:readOnly="false">
      <xsd:simpleType>
        <xsd:restriction base="dms:Choice">
          <xsd:enumeration value="Arrangement"/>
          <xsd:enumeration value="Fagpresse"/>
          <xsd:enumeration value="Intranett"/>
          <xsd:enumeration value="Lokalmedia"/>
          <xsd:enumeration value="Nettsted"/>
          <xsd:enumeration value="Nyhetsbrev"/>
          <xsd:enumeration value="Nysgjerrigper.no"/>
          <xsd:enumeration value="Riksmedia"/>
          <xsd:enumeration value="Skattefunn.no"/>
          <xsd:enumeration value="Sosiale media"/>
        </xsd:restriction>
      </xsd:simpleType>
    </xsd:element>
    <xsd:element name="M_x00e5_lgruppe" ma:index="5" nillable="true" ma:displayName="Målgruppe" ma:format="Dropdown" ma:internalName="M_x00e5_lgruppe" ma:readOnly="false">
      <xsd:simpleType>
        <xsd:restriction base="dms:Choice">
          <xsd:enumeration value="Ansatte"/>
          <xsd:enumeration value="Barn og unge"/>
          <xsd:enumeration value="Befolkning"/>
          <xsd:enumeration value="Departementer"/>
          <xsd:enumeration value="Fageksperter"/>
          <xsd:enumeration value="Forskningsorganisasjoner"/>
          <xsd:enumeration value="Institutter"/>
          <xsd:enumeration value="Interessenter"/>
          <xsd:enumeration value="Ledere internt"/>
          <xsd:enumeration value="Næringsliv"/>
          <xsd:enumeration value="Offentlig sektor"/>
          <xsd:enumeration value="Politikere"/>
          <xsd:enumeration value="Søkere"/>
        </xsd:restriction>
      </xsd:simpleType>
    </xsd:element>
    <xsd:element name="Tema" ma:index="7" nillable="true" ma:displayName="Tema" ma:internalName="Tema" ma:readOnly="false">
      <xsd:complexType>
        <xsd:complexContent>
          <xsd:extension base="dms:MultiChoice">
            <xsd:sequence>
              <xsd:element name="Value" maxOccurs="unbounded" minOccurs="0" nillable="true">
                <xsd:simpleType>
                  <xsd:restriction base="dms:Choice">
                    <xsd:enumeration value="Bærekraftig utvikling"/>
                    <xsd:enumeration value="Forskningsformidling"/>
                    <xsd:enumeration value="Forskningspolitikk"/>
                    <xsd:enumeration value="Grønt skifte"/>
                    <xsd:enumeration value="Hav"/>
                    <xsd:enumeration value="Helse og velferd"/>
                    <xsd:enumeration value="Internasjonalt"/>
                    <xsd:enumeration value="Korona-ekspertrolle"/>
                    <xsd:enumeration value="Næringsliv"/>
                    <xsd:enumeration value="Offentlig sektor"/>
                    <xsd:enumeration value="Organisasjon"/>
                    <xsd:enumeration value="Samhørighet og globalisering"/>
                    <xsd:enumeration value="Teknologi og digitalisering"/>
                  </xsd:restriction>
                </xsd:simpleType>
              </xsd:element>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hidden="true" ma:internalName="MediaServiceAutoTags" ma:readOnly="true">
      <xsd:simpleType>
        <xsd:restriction base="dms:Text"/>
      </xsd:simpleType>
    </xsd:element>
    <xsd:element name="MediaServiceOCR" ma:index="11" nillable="true" ma:displayName="Extracted Text" ma:hidden="true" ma:internalName="MediaServiceOCR" ma:readOnly="true">
      <xsd:simpleType>
        <xsd:restriction base="dms:Note"/>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hidden="true" ma:internalName="MediaServiceKeyPoints" ma:readOnly="true">
      <xsd:simpleType>
        <xsd:restriction base="dms:Note"/>
      </xsd:simpleType>
    </xsd:element>
    <xsd:element name="MediaServiceLocation" ma:index="19" nillable="true" ma:displayName="Location" ma:hidden="true" ma:internalName="MediaServiceLocation" ma:readOnly="true">
      <xsd:simpleType>
        <xsd:restriction base="dms:Text"/>
      </xsd:simpleType>
    </xsd:element>
    <xsd:element name="n9672ec110ad4304bbf5de3054926027" ma:index="21" nillable="true" ma:taxonomy="true" ma:internalName="n9672ec110ad4304bbf5de3054926027" ma:taxonomyFieldName="_x00c5_r" ma:displayName="År" ma:readOnly="false" ma:default="" ma:fieldId="{79672ec1-10ad-4304-bbf5-de3054926027}" ma:sspId="26cff002-41dc-47c6-9720-c7756c5075c9" ma:termSetId="13d025f8-819f-44d5-a2f7-55fd601ec1a3" ma:anchorId="00000000-0000-0000-0000-000000000000" ma:open="false" ma:isKeyword="false">
      <xsd:complexType>
        <xsd:sequence>
          <xsd:element ref="pc:Terms" minOccurs="0" maxOccurs="1"/>
        </xsd:sequence>
      </xsd:complexType>
    </xsd:element>
    <xsd:element name="o555f8cf5d90444ca1fa4607ada592d4" ma:index="27" nillable="true" ma:taxonomy="true" ma:internalName="o555f8cf5d90444ca1fa4607ada592d4" ma:taxonomyFieldName="S_x00f8_knadstype" ma:displayName="Søknadstype" ma:readOnly="false" ma:default="" ma:fieldId="{8555f8cf-5d90-444c-a1fa-4607ada592d4}" ma:sspId="26cff002-41dc-47c6-9720-c7756c5075c9" ma:termSetId="ddbdb09e-41b3-4d16-aacd-f27f7de5e1e8" ma:anchorId="00000000-0000-0000-0000-000000000000" ma:open="false" ma:isKeyword="false">
      <xsd:complexType>
        <xsd:sequence>
          <xsd:element ref="pc:Terms" minOccurs="0" maxOccurs="1"/>
        </xsd:sequence>
      </xsd:complexType>
    </xsd:element>
    <xsd:element name="MediaLengthInSeconds" ma:index="30" nillable="true" ma:displayName="Length (seconds)" ma:internalName="MediaLengthInSeconds" ma:readOnly="true">
      <xsd:simpleType>
        <xsd:restriction base="dms:Unknown"/>
      </xsd:simpleType>
    </xsd:element>
    <xsd:element name="lcf76f155ced4ddcb4097134ff3c332f" ma:index="32" nillable="true" ma:taxonomy="true" ma:internalName="lcf76f155ced4ddcb4097134ff3c332f" ma:taxonomyFieldName="MediaServiceImageTags" ma:displayName="Bildemerkelapper" ma:readOnly="false" ma:fieldId="{5cf76f15-5ced-4ddc-b409-7134ff3c332f}" ma:taxonomyMulti="true" ma:sspId="26cff002-41dc-47c6-9720-c7756c5075c9" ma:termSetId="09814cd3-568e-fe90-9814-8d621ff8fb84" ma:anchorId="fba54fb3-c3e1-fe81-a776-ca4b69148c4d" ma:open="true" ma:isKeyword="false">
      <xsd:complexType>
        <xsd:sequence>
          <xsd:element ref="pc:Terms" minOccurs="0" maxOccurs="1"/>
        </xsd:sequence>
      </xsd:complexType>
    </xsd:element>
    <xsd:element name="M_x00f8_tedato" ma:index="33" nillable="true" ma:displayName="Møtedato" ma:format="DateOnly" ma:internalName="M_x00f8_tedato">
      <xsd:simpleType>
        <xsd:restriction base="dms:DateTime"/>
      </xsd:simple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MediaServiceSearchProperties" ma:index="35" nillable="true" ma:displayName="MediaServiceSearchProperties" ma:hidden="true" ma:internalName="MediaServiceSearchProperties" ma:readOnly="true">
      <xsd:simpleType>
        <xsd:restriction base="dms:Note"/>
      </xsd:simpleType>
    </xsd:element>
    <xsd:element name="MediaServiceBillingMetadata" ma:index="36" nillable="true" ma:displayName="MediaServiceBillingMetadata" ma:hidden="true" ma:internalName="MediaServiceBillingMetadata" ma:readOnly="true">
      <xsd:simpleType>
        <xsd:restriction base="dms:Note"/>
      </xsd:simpleType>
    </xsd:element>
    <xsd:element name="_x00c5_rsomkanvelges" ma:index="37" nillable="true" ma:displayName="År som kan velges" ma:format="Dropdown" ma:internalName="_x00c5_rsomkanvelges">
      <xsd:simpleType>
        <xsd:restriction base="dms:Choice">
          <xsd:enumeration value="2023"/>
          <xsd:enumeration value="2024"/>
          <xsd:enumeration value="2025"/>
          <xsd:enumeration value="2026"/>
          <xsd:enumeration value="2027"/>
        </xsd:restriction>
      </xsd:simpleType>
    </xsd:element>
  </xsd:schema>
  <xsd:schema xmlns:xsd="http://www.w3.org/2001/XMLSchema" xmlns:xs="http://www.w3.org/2001/XMLSchema" xmlns:dms="http://schemas.microsoft.com/office/2006/documentManagement/types" xmlns:pc="http://schemas.microsoft.com/office/infopath/2007/PartnerControls" targetNamespace="b698ac79-4e05-437f-8025-203a531218a5" elementFormDefault="qualified">
    <xsd:import namespace="http://schemas.microsoft.com/office/2006/documentManagement/types"/>
    <xsd:import namespace="http://schemas.microsoft.com/office/infopath/2007/PartnerControls"/>
    <xsd:element name="SharedWithUsers" ma:index="15" nillable="true" ma:displayName="Delt med"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ingsdetaljer" ma:hidden="true" ma:internalName="SharedWithDetails" ma:readOnly="true">
      <xsd:simpleType>
        <xsd:restriction base="dms:Note"/>
      </xsd:simpleType>
    </xsd:element>
    <xsd:element name="TaxCatchAll" ma:index="22" nillable="true" ma:displayName="Taxonomy Catch All Column" ma:hidden="true" ma:list="{2d3b919c-2f54-4a64-8de4-7cbdb830932a}" ma:internalName="TaxCatchAll" ma:readOnly="false" ma:showField="CatchAllData" ma:web="b698ac79-4e05-437f-8025-203a531218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Innholdstype"/>
        <xsd:element ref="dc:title" minOccurs="0" maxOccurs="1" ma:index="1" ma:displayName="Tittel"/>
        <xsd:element ref="dc:subject" minOccurs="0" maxOccurs="1"/>
        <xsd:element ref="dc:description" minOccurs="0" maxOccurs="1"/>
        <xsd:element name="keywords" minOccurs="0" maxOccurs="1" type="xsd:string" ma:index="29" ma:displayName="Nøkkelord"/>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kumenttype xmlns="feaa13a8-ff43-4ca6-9bec-5b64dcde6bf6" xsi:nil="true"/>
    <M_x00f8_tedato xmlns="feaa13a8-ff43-4ca6-9bec-5b64dcde6bf6" xsi:nil="true"/>
    <Tema xmlns="feaa13a8-ff43-4ca6-9bec-5b64dcde6bf6" xsi:nil="true"/>
    <lcf76f155ced4ddcb4097134ff3c332f xmlns="feaa13a8-ff43-4ca6-9bec-5b64dcde6bf6">
      <Terms xmlns="http://schemas.microsoft.com/office/infopath/2007/PartnerControls"/>
    </lcf76f155ced4ddcb4097134ff3c332f>
    <_x00c5_rsomkanvelges xmlns="feaa13a8-ff43-4ca6-9bec-5b64dcde6bf6" xsi:nil="true"/>
    <Kanal xmlns="feaa13a8-ff43-4ca6-9bec-5b64dcde6bf6" xsi:nil="true"/>
    <TaxCatchAll xmlns="b698ac79-4e05-437f-8025-203a531218a5" xsi:nil="true"/>
    <o555f8cf5d90444ca1fa4607ada592d4 xmlns="feaa13a8-ff43-4ca6-9bec-5b64dcde6bf6">
      <Terms xmlns="http://schemas.microsoft.com/office/infopath/2007/PartnerControls"/>
    </o555f8cf5d90444ca1fa4607ada592d4>
    <n9672ec110ad4304bbf5de3054926027 xmlns="feaa13a8-ff43-4ca6-9bec-5b64dcde6bf6">
      <Terms xmlns="http://schemas.microsoft.com/office/infopath/2007/PartnerControls"/>
    </n9672ec110ad4304bbf5de3054926027>
    <M_x00e5_lgruppe xmlns="feaa13a8-ff43-4ca6-9bec-5b64dcde6bf6" xsi:nil="true"/>
  </documentManagement>
</p:properties>
</file>

<file path=customXml/itemProps1.xml><?xml version="1.0" encoding="utf-8"?>
<ds:datastoreItem xmlns:ds="http://schemas.openxmlformats.org/officeDocument/2006/customXml" ds:itemID="{97A6EF44-DCB2-482E-B429-8030E8B659F7}"/>
</file>

<file path=customXml/itemProps2.xml><?xml version="1.0" encoding="utf-8"?>
<ds:datastoreItem xmlns:ds="http://schemas.openxmlformats.org/officeDocument/2006/customXml" ds:itemID="{40BD8047-49ED-47F9-B19F-48AE988BE37C}"/>
</file>

<file path=customXml/itemProps3.xml><?xml version="1.0" encoding="utf-8"?>
<ds:datastoreItem xmlns:ds="http://schemas.openxmlformats.org/officeDocument/2006/customXml" ds:itemID="{03EDD089-7196-4A7F-A17F-4AAD5E3D698C}"/>
</file>

<file path=docProps/app.xml><?xml version="1.0" encoding="utf-8"?>
<Properties xmlns="http://schemas.openxmlformats.org/officeDocument/2006/extended-properties" xmlns:vt="http://schemas.openxmlformats.org/officeDocument/2006/docPropsVTypes">
  <TotalTime>1012</TotalTime>
  <Words>1668</Words>
  <Application>Microsoft Office PowerPoint</Application>
  <PresentationFormat>Widescreen</PresentationFormat>
  <Paragraphs>274</Paragraphs>
  <Slides>20</Slides>
  <Notes>1</Notes>
  <HiddenSlides>0</HiddenSlides>
  <MMClips>0</MMClips>
  <ScaleCrop>false</ScaleCrop>
  <HeadingPairs>
    <vt:vector size="6" baseType="variant">
      <vt:variant>
        <vt:lpstr>Brukte skrifter</vt:lpstr>
      </vt:variant>
      <vt:variant>
        <vt:i4>7</vt:i4>
      </vt:variant>
      <vt:variant>
        <vt:lpstr>Tema</vt:lpstr>
      </vt:variant>
      <vt:variant>
        <vt:i4>2</vt:i4>
      </vt:variant>
      <vt:variant>
        <vt:lpstr>Lysbildetitler</vt:lpstr>
      </vt:variant>
      <vt:variant>
        <vt:i4>20</vt:i4>
      </vt:variant>
    </vt:vector>
  </HeadingPairs>
  <TitlesOfParts>
    <vt:vector size="29" baseType="lpstr">
      <vt:lpstr>Aptos</vt:lpstr>
      <vt:lpstr>Aptos Display</vt:lpstr>
      <vt:lpstr>Arial</vt:lpstr>
      <vt:lpstr>Calibri</vt:lpstr>
      <vt:lpstr>Calibri Light</vt:lpstr>
      <vt:lpstr>Open Sans</vt:lpstr>
      <vt:lpstr>Wingdings</vt:lpstr>
      <vt:lpstr>Office Theme</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Almut Schülke</dc:creator>
  <cp:lastModifiedBy>Per Magnus Kommandantvold</cp:lastModifiedBy>
  <cp:revision>93</cp:revision>
  <cp:lastPrinted>2026-06-10T07:02:54Z</cp:lastPrinted>
  <dcterms:created xsi:type="dcterms:W3CDTF">2024-11-01T09:03:59Z</dcterms:created>
  <dcterms:modified xsi:type="dcterms:W3CDTF">2026-06-26T10:37:35Z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57cc846-0bc0-43b9-8353-a5d3a5c07e06_Enabled">
    <vt:lpwstr>true</vt:lpwstr>
  </property>
  <property fmtid="{D5CDD505-2E9C-101B-9397-08002B2CF9AE}" pid="3" name="MSIP_Label_c57cc846-0bc0-43b9-8353-a5d3a5c07e06_SetDate">
    <vt:lpwstr>2026-06-26T10:37:35Z</vt:lpwstr>
  </property>
  <property fmtid="{D5CDD505-2E9C-101B-9397-08002B2CF9AE}" pid="4" name="MSIP_Label_c57cc846-0bc0-43b9-8353-a5d3a5c07e06_Method">
    <vt:lpwstr>Privileged</vt:lpwstr>
  </property>
  <property fmtid="{D5CDD505-2E9C-101B-9397-08002B2CF9AE}" pid="5" name="MSIP_Label_c57cc846-0bc0-43b9-8353-a5d3a5c07e06_Name">
    <vt:lpwstr>c57cc846-0bc0-43b9-8353-a5d3a5c07e06</vt:lpwstr>
  </property>
  <property fmtid="{D5CDD505-2E9C-101B-9397-08002B2CF9AE}" pid="6" name="MSIP_Label_c57cc846-0bc0-43b9-8353-a5d3a5c07e06_SiteId">
    <vt:lpwstr>a9b13882-99a6-4b28-9368-b64c69bf0256</vt:lpwstr>
  </property>
  <property fmtid="{D5CDD505-2E9C-101B-9397-08002B2CF9AE}" pid="7" name="MSIP_Label_c57cc846-0bc0-43b9-8353-a5d3a5c07e06_ActionId">
    <vt:lpwstr>b910074e-74d7-49b3-aa53-01d1de14c686</vt:lpwstr>
  </property>
  <property fmtid="{D5CDD505-2E9C-101B-9397-08002B2CF9AE}" pid="8" name="MSIP_Label_c57cc846-0bc0-43b9-8353-a5d3a5c07e06_ContentBits">
    <vt:lpwstr>0</vt:lpwstr>
  </property>
  <property fmtid="{D5CDD505-2E9C-101B-9397-08002B2CF9AE}" pid="9" name="MSIP_Label_c57cc846-0bc0-43b9-8353-a5d3a5c07e06_Tag">
    <vt:lpwstr>10, 0, 1, 1</vt:lpwstr>
  </property>
  <property fmtid="{D5CDD505-2E9C-101B-9397-08002B2CF9AE}" pid="10" name="ContentTypeId">
    <vt:lpwstr>0x010100A631572D17F09343834D6B0EB5C729F3</vt:lpwstr>
  </property>
</Properties>
</file>